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Quattrocento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QuattrocentoSans-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QuattrocentoSans-italic.fntdata"/><Relationship Id="rId10" Type="http://schemas.openxmlformats.org/officeDocument/2006/relationships/slide" Target="slides/slide6.xml"/><Relationship Id="rId32" Type="http://schemas.openxmlformats.org/officeDocument/2006/relationships/font" Target="fonts/QuattrocentoSans-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QuattrocentoSans-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P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48" name="Google Shape;14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54" name="Google Shape;1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61" name="Google Shape;1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69" name="Google Shape;16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79" name="Google Shape;1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85" name="Google Shape;18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92" name="Google Shape;19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04" name="Google Shape;20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13" name="Google Shape;2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21" name="Google Shape;22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31" name="Google Shape;23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38" name="Google Shape;23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44" name="Google Shape;24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50" name="Google Shape;25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60" name="Google Shape;26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66" name="Google Shape;26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73" name="Google Shape;27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36" name="Google Shape;13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27" name="Shape 27"/>
        <p:cNvGrpSpPr/>
        <p:nvPr/>
      </p:nvGrpSpPr>
      <p:grpSpPr>
        <a:xfrm>
          <a:off x="0" y="0"/>
          <a:ext cx="0" cy="0"/>
          <a:chOff x="0" y="0"/>
          <a:chExt cx="0" cy="0"/>
        </a:xfrm>
      </p:grpSpPr>
      <p:sp>
        <p:nvSpPr>
          <p:cNvPr id="28" name="Google Shape;2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2" name="Shape 32"/>
        <p:cNvGrpSpPr/>
        <p:nvPr/>
      </p:nvGrpSpPr>
      <p:grpSpPr>
        <a:xfrm>
          <a:off x="0" y="0"/>
          <a:ext cx="0" cy="0"/>
          <a:chOff x="0" y="0"/>
          <a:chExt cx="0" cy="0"/>
        </a:xfrm>
      </p:grpSpPr>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P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9.jpg"/><Relationship Id="rId6"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22.png"/><Relationship Id="rId5"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b="0" i="0" sz="1800" u="none" cap="none" strike="noStrike">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3">
            <a:alphaModFix/>
          </a:blip>
          <a:srcRect b="15730" l="0" r="0" t="0"/>
          <a:stretch/>
        </p:blipFill>
        <p:spPr>
          <a:xfrm>
            <a:off x="23" y="136613"/>
            <a:ext cx="12191977" cy="6858022"/>
          </a:xfrm>
          <a:prstGeom prst="rect">
            <a:avLst/>
          </a:prstGeom>
          <a:noFill/>
          <a:ln>
            <a:noFill/>
          </a:ln>
        </p:spPr>
      </p:pic>
      <p:sp>
        <p:nvSpPr>
          <p:cNvPr id="90" name="Google Shape;90;p13"/>
          <p:cNvSpPr/>
          <p:nvPr/>
        </p:nvSpPr>
        <p:spPr>
          <a:xfrm rot="-5400000">
            <a:off x="-1103377" y="1100316"/>
            <a:ext cx="6858003" cy="4657347"/>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00" scaled="0"/>
          </a:gra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b="0" i="0" sz="1800" u="none" cap="none" strike="noStrike">
              <a:solidFill>
                <a:schemeClr val="lt1"/>
              </a:solidFill>
              <a:latin typeface="Calibri"/>
              <a:ea typeface="Calibri"/>
              <a:cs typeface="Calibri"/>
              <a:sym typeface="Calibri"/>
            </a:endParaRPr>
          </a:p>
        </p:txBody>
      </p:sp>
      <p:sp>
        <p:nvSpPr>
          <p:cNvPr id="91" name="Google Shape;91;p13"/>
          <p:cNvSpPr txBox="1"/>
          <p:nvPr>
            <p:ph type="ctrTitle"/>
          </p:nvPr>
        </p:nvSpPr>
        <p:spPr>
          <a:xfrm>
            <a:off x="148238" y="883282"/>
            <a:ext cx="5850114" cy="3569242"/>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ctr">
              <a:lnSpc>
                <a:spcPct val="90000"/>
              </a:lnSpc>
              <a:spcBef>
                <a:spcPts val="0"/>
              </a:spcBef>
              <a:spcAft>
                <a:spcPts val="0"/>
              </a:spcAft>
              <a:buClr>
                <a:srgbClr val="FFFFFF"/>
              </a:buClr>
              <a:buSzPts val="4800"/>
              <a:buFont typeface="Calibri"/>
              <a:buNone/>
            </a:pPr>
            <a:r xmlns:a="http://schemas.openxmlformats.org/drawingml/2006/main">
              <a:rPr b="1" lang="en" sz="4800">
                <a:solidFill>
                  <a:srgbClr val="FFFFFF"/>
                </a:solidFill>
              </a:rPr>
              <a:t>THE VULNERABILITY OF THE PERSON </a:t>
            </a:r>
            <a:br xmlns:a="http://schemas.openxmlformats.org/drawingml/2006/main">
              <a:rPr b="1" lang="es-PE" sz="4800">
                <a:solidFill>
                  <a:srgbClr val="FFFFFF"/>
                </a:solidFill>
              </a:rPr>
            </a:br>
            <a:br xmlns:a="http://schemas.openxmlformats.org/drawingml/2006/main">
              <a:rPr b="1" lang="es-PE" sz="4800">
                <a:solidFill>
                  <a:srgbClr val="FFFFFF"/>
                </a:solidFill>
              </a:rPr>
            </a:br>
            <a:r xmlns:a="http://schemas.openxmlformats.org/drawingml/2006/main">
              <a:rPr b="1" lang="en" sz="4800">
                <a:solidFill>
                  <a:srgbClr val="FFFFFF"/>
                </a:solidFill>
              </a:rPr>
              <a:t>Identity, danger and strength</a:t>
            </a:r>
            <a:endParaRPr xmlns:a="http://schemas.openxmlformats.org/drawingml/2006/main"/>
          </a:p>
        </p:txBody>
      </p:sp>
      <p:sp>
        <p:nvSpPr>
          <p:cNvPr id="92" name="Google Shape;92;p13"/>
          <p:cNvSpPr txBox="1"/>
          <p:nvPr>
            <p:ph idx="1" type="subTitle"/>
          </p:nvPr>
        </p:nvSpPr>
        <p:spPr>
          <a:xfrm>
            <a:off x="348555" y="5036557"/>
            <a:ext cx="5449479" cy="1578054"/>
          </a:xfrm>
          <a:prstGeom prst="rect">
            <a:avLst/>
          </a:prstGeom>
          <a:noFill/>
          <a:ln>
            <a:noFill/>
          </a:ln>
        </p:spPr>
        <p:txBody>
          <a:bodyPr anchorCtr="0" anchor="b"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FFFFFF"/>
              </a:buClr>
              <a:buSzPts val="2400"/>
              <a:buNone/>
            </a:pPr>
            <a:r xmlns:a="http://schemas.openxmlformats.org/drawingml/2006/main">
              <a:rPr lang="en">
                <a:solidFill>
                  <a:srgbClr val="FFFFFF"/>
                </a:solidFill>
              </a:rPr>
              <a:t>Belen Roma Romero</a:t>
            </a:r>
            <a:endParaRPr xmlns:a="http://schemas.openxmlformats.org/drawingml/2006/main"/>
          </a:p>
          <a:p>
            <a:pPr xmlns:a="http://schemas.openxmlformats.org/drawingml/2006/main" indent="0" lvl="0" marL="0" rtl="0" algn="l">
              <a:lnSpc>
                <a:spcPct val="90000"/>
              </a:lnSpc>
              <a:spcBef>
                <a:spcPts val="1000"/>
              </a:spcBef>
              <a:spcAft>
                <a:spcPts val="0"/>
              </a:spcAft>
              <a:buClr>
                <a:srgbClr val="FFFFFF"/>
              </a:buClr>
              <a:buSzPts val="2400"/>
              <a:buNone/>
            </a:pPr>
            <a:r xmlns:a="http://schemas.openxmlformats.org/drawingml/2006/main">
              <a:rPr lang="en">
                <a:solidFill>
                  <a:srgbClr val="FFFFFF"/>
                </a:solidFill>
              </a:rPr>
              <a:t>Ernesto Cavassa, s.j.</a:t>
            </a:r>
            <a:endParaRPr xmlns:a="http://schemas.openxmlformats.org/drawingml/2006/main"/>
          </a:p>
        </p:txBody>
      </p:sp>
      <p:sp>
        <p:nvSpPr>
          <p:cNvPr id="93" name="Google Shape;93;p13"/>
          <p:cNvSpPr/>
          <p:nvPr/>
        </p:nvSpPr>
        <p:spPr>
          <a:xfrm rot="5400000">
            <a:off x="7540187" y="2206184"/>
            <a:ext cx="6858003" cy="2445624"/>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00" scaled="0"/>
          </a:gra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530592" y="2766218"/>
            <a:ext cx="3042424" cy="1325563"/>
          </a:xfrm>
          <a:prstGeom prst="rect">
            <a:avLst/>
          </a:prstGeom>
          <a:noFill/>
          <a:ln>
            <a:noFill/>
          </a:ln>
        </p:spPr>
        <p:txBody>
          <a:bodyPr anchorCtr="0" anchor="ctr" bIns="45700" lIns="91425" spcFirstLastPara="1" rIns="91425" wrap="square" tIns="45700">
            <a:normAutofit fontScale="90000"/>
          </a:bodyPr>
          <a:lstStyle/>
          <a:p>
            <a:pPr xmlns:a="http://schemas.openxmlformats.org/drawingml/2006/main" indent="0" lvl="0" marL="0" rtl="0" algn="ctr">
              <a:lnSpc>
                <a:spcPct val="90000"/>
              </a:lnSpc>
              <a:spcBef>
                <a:spcPts val="0"/>
              </a:spcBef>
              <a:spcAft>
                <a:spcPts val="0"/>
              </a:spcAft>
              <a:buClr>
                <a:schemeClr val="dk1"/>
              </a:buClr>
              <a:buSzPct val="100000"/>
              <a:buFont typeface="Calibri"/>
              <a:buNone/>
            </a:pPr>
            <a:r xmlns:a="http://schemas.openxmlformats.org/drawingml/2006/main">
              <a:rPr b="1" lang="en"/>
              <a:t>Before our loved ones, those of my tribe, it is usually easier to take off our shoes in the face of their vulnerability</a:t>
            </a:r>
            <a:endParaRPr xmlns:a="http://schemas.openxmlformats.org/drawingml/2006/main"/>
          </a:p>
        </p:txBody>
      </p:sp>
      <p:pic>
        <p:nvPicPr>
          <p:cNvPr id="151" name="Google Shape;151;p22"/>
          <p:cNvPicPr preferRelativeResize="0"/>
          <p:nvPr>
            <p:ph idx="1" type="body"/>
          </p:nvPr>
        </p:nvPicPr>
        <p:blipFill rotWithShape="1">
          <a:blip r:embed="rId3">
            <a:alphaModFix/>
          </a:blip>
          <a:srcRect b="0" l="0" r="0" t="0"/>
          <a:stretch/>
        </p:blipFill>
        <p:spPr>
          <a:xfrm>
            <a:off x="4059239" y="562920"/>
            <a:ext cx="7891462" cy="59267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538655" y="471799"/>
            <a:ext cx="6755712" cy="1325563"/>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rgbClr val="4D5156"/>
              </a:buClr>
              <a:buSzPts val="3200"/>
              <a:buFont typeface="Calibri"/>
              <a:buNone/>
            </a:pPr>
            <a:r xmlns:a="http://schemas.openxmlformats.org/drawingml/2006/main">
              <a:rPr lang="en" sz="3200">
                <a:solidFill>
                  <a:srgbClr val="4D5156"/>
                </a:solidFill>
                <a:latin typeface="Calibri"/>
                <a:ea typeface="Calibri"/>
                <a:cs typeface="Calibri"/>
                <a:sym typeface="Calibri"/>
              </a:rPr>
              <a:t>And the desire to </a:t>
            </a:r>
            <a:r xmlns:a="http://schemas.openxmlformats.org/drawingml/2006/main">
              <a:rPr b="0" i="0" lang="en" sz="3200" u="none" strike="noStrike">
                <a:solidFill>
                  <a:srgbClr val="040C28"/>
                </a:solidFill>
                <a:latin typeface="Calibri"/>
                <a:ea typeface="Calibri"/>
                <a:cs typeface="Calibri"/>
                <a:sym typeface="Calibri"/>
              </a:rPr>
              <a:t>embrace is born, to caress </a:t>
            </a:r>
            <a:br xmlns:a="http://schemas.openxmlformats.org/drawingml/2006/main">
              <a:rPr b="0" i="0" lang="es-PE" sz="3200" u="none" strike="noStrike">
                <a:solidFill>
                  <a:srgbClr val="040C28"/>
                </a:solidFill>
                <a:latin typeface="Calibri"/>
                <a:ea typeface="Calibri"/>
                <a:cs typeface="Calibri"/>
                <a:sym typeface="Calibri"/>
              </a:rPr>
            </a:br>
            <a:r xmlns:a="http://schemas.openxmlformats.org/drawingml/2006/main">
              <a:rPr b="0" i="0" lang="en" sz="3200" u="none" strike="noStrike">
                <a:solidFill>
                  <a:srgbClr val="040C28"/>
                </a:solidFill>
                <a:latin typeface="Calibri"/>
                <a:ea typeface="Calibri"/>
                <a:cs typeface="Calibri"/>
                <a:sym typeface="Calibri"/>
              </a:rPr>
              <a:t>with the soul</a:t>
            </a:r>
            <a:r xmlns:a="http://schemas.openxmlformats.org/drawingml/2006/main">
              <a:rPr lang="en" sz="3200">
                <a:solidFill>
                  <a:srgbClr val="040C28"/>
                </a:solidFill>
                <a:latin typeface="Calibri"/>
                <a:ea typeface="Calibri"/>
                <a:cs typeface="Calibri"/>
                <a:sym typeface="Calibri"/>
              </a:rPr>
              <a:t> </a:t>
            </a:r>
            <a:r xmlns:a="http://schemas.openxmlformats.org/drawingml/2006/main">
              <a:rPr lang="en" sz="3200">
                <a:solidFill>
                  <a:srgbClr val="4D5156"/>
                </a:solidFill>
                <a:latin typeface="Calibri"/>
                <a:ea typeface="Calibri"/>
                <a:cs typeface="Calibri"/>
                <a:sym typeface="Calibri"/>
              </a:rPr>
              <a:t>that vulnerability</a:t>
            </a:r>
            <a:br xmlns:a="http://schemas.openxmlformats.org/drawingml/2006/main">
              <a:rPr b="0" i="0" lang="es-PE" sz="3200" u="none" strike="noStrike">
                <a:solidFill>
                  <a:srgbClr val="4D5156"/>
                </a:solidFill>
                <a:latin typeface="Calibri"/>
                <a:ea typeface="Calibri"/>
                <a:cs typeface="Calibri"/>
                <a:sym typeface="Calibri"/>
              </a:rPr>
            </a:br>
            <a:endParaRPr xmlns:a="http://schemas.openxmlformats.org/drawingml/2006/main" sz="3200">
              <a:latin typeface="Calibri"/>
              <a:ea typeface="Calibri"/>
              <a:cs typeface="Calibri"/>
              <a:sym typeface="Calibri"/>
            </a:endParaRPr>
          </a:p>
        </p:txBody>
      </p:sp>
      <p:pic>
        <p:nvPicPr>
          <p:cNvPr id="157" name="Google Shape;157;p23"/>
          <p:cNvPicPr preferRelativeResize="0"/>
          <p:nvPr/>
        </p:nvPicPr>
        <p:blipFill rotWithShape="1">
          <a:blip r:embed="rId3">
            <a:alphaModFix/>
          </a:blip>
          <a:srcRect b="0" l="0" r="0" t="0"/>
          <a:stretch/>
        </p:blipFill>
        <p:spPr>
          <a:xfrm>
            <a:off x="7777657" y="0"/>
            <a:ext cx="4570214" cy="6858000"/>
          </a:xfrm>
          <a:prstGeom prst="rect">
            <a:avLst/>
          </a:prstGeom>
          <a:noFill/>
          <a:ln>
            <a:noFill/>
          </a:ln>
        </p:spPr>
      </p:pic>
      <p:pic>
        <p:nvPicPr>
          <p:cNvPr id="158" name="Google Shape;158;p23"/>
          <p:cNvPicPr preferRelativeResize="0"/>
          <p:nvPr/>
        </p:nvPicPr>
        <p:blipFill rotWithShape="1">
          <a:blip r:embed="rId4">
            <a:alphaModFix/>
          </a:blip>
          <a:srcRect b="0" l="0" r="0" t="0"/>
          <a:stretch/>
        </p:blipFill>
        <p:spPr>
          <a:xfrm>
            <a:off x="239357" y="1797362"/>
            <a:ext cx="7163548" cy="47682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2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pic>
        <p:nvPicPr>
          <p:cNvPr id="164" name="Google Shape;164;p24"/>
          <p:cNvPicPr preferRelativeResize="0"/>
          <p:nvPr/>
        </p:nvPicPr>
        <p:blipFill rotWithShape="1">
          <a:blip r:embed="rId3">
            <a:alphaModFix/>
          </a:blip>
          <a:srcRect b="-1" l="25624" r="-1" t="0"/>
          <a:stretch/>
        </p:blipFill>
        <p:spPr>
          <a:xfrm>
            <a:off x="1" y="10"/>
            <a:ext cx="9669642" cy="6857990"/>
          </a:xfrm>
          <a:prstGeom prst="rect">
            <a:avLst/>
          </a:prstGeom>
          <a:noFill/>
          <a:ln>
            <a:noFill/>
          </a:ln>
        </p:spPr>
      </p:pic>
      <p:sp>
        <p:nvSpPr>
          <p:cNvPr id="165" name="Google Shape;165;p24"/>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sp>
        <p:nvSpPr>
          <p:cNvPr id="166" name="Google Shape;166;p24"/>
          <p:cNvSpPr txBox="1"/>
          <p:nvPr>
            <p:ph type="title"/>
          </p:nvPr>
        </p:nvSpPr>
        <p:spPr>
          <a:xfrm>
            <a:off x="7986202" y="781546"/>
            <a:ext cx="4027998" cy="5631953"/>
          </a:xfrm>
          <a:prstGeom prst="rect">
            <a:avLst/>
          </a:prstGeom>
          <a:noFill/>
          <a:ln>
            <a:noFill/>
          </a:ln>
        </p:spPr>
        <p:txBody>
          <a:bodyPr anchorCtr="0" anchor="b" bIns="45700" lIns="91425" spcFirstLastPara="1" rIns="91425" wrap="square" tIns="45700">
            <a:normAutofit fontScale="90000"/>
          </a:bodyPr>
          <a:lstStyle/>
          <a:p>
            <a:pPr xmlns:a="http://schemas.openxmlformats.org/drawingml/2006/main" indent="0" lvl="0" marL="0" rtl="0" algn="ctr">
              <a:lnSpc>
                <a:spcPct val="90000"/>
              </a:lnSpc>
              <a:spcBef>
                <a:spcPts val="0"/>
              </a:spcBef>
              <a:spcAft>
                <a:spcPts val="0"/>
              </a:spcAft>
              <a:buClr>
                <a:schemeClr val="dk1"/>
              </a:buClr>
              <a:buSzPct val="100000"/>
              <a:buFont typeface="Calibri"/>
              <a:buNone/>
            </a:pPr>
            <a:br xmlns:a="http://schemas.openxmlformats.org/drawingml/2006/main">
              <a:rPr lang="es-PE" sz="2800">
                <a:latin typeface="Calibri"/>
                <a:ea typeface="Calibri"/>
                <a:cs typeface="Calibri"/>
                <a:sym typeface="Calibri"/>
              </a:rPr>
            </a:br>
            <a:r xmlns:a="http://schemas.openxmlformats.org/drawingml/2006/main">
              <a:rPr lang="en" sz="2800">
                <a:latin typeface="Calibri"/>
                <a:ea typeface="Calibri"/>
                <a:cs typeface="Calibri"/>
                <a:sym typeface="Calibri"/>
              </a:rPr>
              <a:t>Even so…. we can </a:t>
            </a:r>
            <a:r xmlns:a="http://schemas.openxmlformats.org/drawingml/2006/main">
              <a:rPr b="1" lang="en" sz="2800">
                <a:latin typeface="Calibri"/>
                <a:ea typeface="Calibri"/>
                <a:cs typeface="Calibri"/>
                <a:sym typeface="Calibri"/>
              </a:rPr>
              <a:t>do a lot of damage </a:t>
            </a:r>
            <a:r xmlns:a="http://schemas.openxmlformats.org/drawingml/2006/main">
              <a:rPr lang="en" sz="2800">
                <a:latin typeface="Calibri"/>
                <a:ea typeface="Calibri"/>
                <a:cs typeface="Calibri"/>
                <a:sym typeface="Calibri"/>
              </a:rPr>
              <a:t>among those we consider to be "ours"</a:t>
            </a:r>
            <a:br xmlns:a="http://schemas.openxmlformats.org/drawingml/2006/main">
              <a:rPr lang="es-PE" sz="2800">
                <a:latin typeface="Calibri"/>
                <a:ea typeface="Calibri"/>
                <a:cs typeface="Calibri"/>
                <a:sym typeface="Calibri"/>
              </a:rPr>
            </a:br>
            <a:r xmlns:a="http://schemas.openxmlformats.org/drawingml/2006/main">
              <a:rPr lang="en" sz="2800">
                <a:latin typeface="Calibri"/>
                <a:ea typeface="Calibri"/>
                <a:cs typeface="Calibri"/>
                <a:sym typeface="Calibri"/>
              </a:rPr>
              <a:t>  </a:t>
            </a:r>
            <a:br xmlns:a="http://schemas.openxmlformats.org/drawingml/2006/main">
              <a:rPr lang="es-PE" sz="2800">
                <a:latin typeface="Calibri"/>
                <a:ea typeface="Calibri"/>
                <a:cs typeface="Calibri"/>
                <a:sym typeface="Calibri"/>
              </a:rPr>
            </a:br>
            <a:r xmlns:a="http://schemas.openxmlformats.org/drawingml/2006/main">
              <a:rPr lang="en" sz="2800">
                <a:latin typeface="Calibri"/>
                <a:ea typeface="Calibri"/>
                <a:cs typeface="Calibri"/>
                <a:sym typeface="Calibri"/>
              </a:rPr>
              <a:t>Things get much more complicated when I </a:t>
            </a:r>
            <a:r xmlns:a="http://schemas.openxmlformats.org/drawingml/2006/main">
              <a:rPr b="1" lang="en" sz="2800">
                <a:latin typeface="Calibri"/>
                <a:ea typeface="Calibri"/>
                <a:cs typeface="Calibri"/>
                <a:sym typeface="Calibri"/>
              </a:rPr>
              <a:t>don't feel the other is part of a “we </a:t>
            </a:r>
            <a:r xmlns:a="http://schemas.openxmlformats.org/drawingml/2006/main">
              <a:rPr lang="en" sz="2800">
                <a:latin typeface="Calibri"/>
                <a:ea typeface="Calibri"/>
                <a:cs typeface="Calibri"/>
                <a:sym typeface="Calibri"/>
              </a:rPr>
              <a:t>”, when I don't agree, I don't like it or I consider it a “danger”.</a:t>
            </a:r>
            <a:br xmlns:a="http://schemas.openxmlformats.org/drawingml/2006/main">
              <a:rPr lang="es-PE" sz="2800">
                <a:latin typeface="Calibri"/>
                <a:ea typeface="Calibri"/>
                <a:cs typeface="Calibri"/>
                <a:sym typeface="Calibri"/>
              </a:rPr>
            </a:br>
            <a:r xmlns:a="http://schemas.openxmlformats.org/drawingml/2006/main">
              <a:rPr lang="en" sz="2800">
                <a:latin typeface="Calibri"/>
                <a:ea typeface="Calibri"/>
                <a:cs typeface="Calibri"/>
                <a:sym typeface="Calibri"/>
              </a:rPr>
              <a:t> </a:t>
            </a:r>
            <a:br xmlns:a="http://schemas.openxmlformats.org/drawingml/2006/main">
              <a:rPr lang="es-PE" sz="2800">
                <a:latin typeface="Calibri"/>
                <a:ea typeface="Calibri"/>
                <a:cs typeface="Calibri"/>
                <a:sym typeface="Calibri"/>
              </a:rPr>
            </a:br>
            <a:r xmlns:a="http://schemas.openxmlformats.org/drawingml/2006/main">
              <a:rPr lang="en" sz="2800">
                <a:latin typeface="Calibri"/>
                <a:ea typeface="Calibri"/>
                <a:cs typeface="Calibri"/>
                <a:sym typeface="Calibri"/>
              </a:rPr>
              <a:t>There it is easier to dehumanize him</a:t>
            </a:r>
            <a:br xmlns:a="http://schemas.openxmlformats.org/drawingml/2006/main">
              <a:rPr lang="es-PE" sz="1700"/>
            </a:br>
            <a:endParaRPr xmlns:a="http://schemas.openxmlformats.org/drawingml/2006/main"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25"/>
          <p:cNvSpPr/>
          <p:nvPr/>
        </p:nvSpPr>
        <p:spPr>
          <a:xfrm>
            <a:off x="0" y="2"/>
            <a:ext cx="12192000" cy="6857997"/>
          </a:xfrm>
          <a:prstGeom prst="rect">
            <a:avLst/>
          </a:prstGeom>
          <a:solidFill>
            <a:schemeClr val="lt1"/>
          </a:soli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sp>
        <p:nvSpPr>
          <p:cNvPr id="172" name="Google Shape;172;p25"/>
          <p:cNvSpPr txBox="1"/>
          <p:nvPr>
            <p:ph type="title"/>
          </p:nvPr>
        </p:nvSpPr>
        <p:spPr>
          <a:xfrm>
            <a:off x="8394698" y="3475449"/>
            <a:ext cx="3517900" cy="1655483"/>
          </a:xfrm>
          <a:prstGeom prst="rect">
            <a:avLst/>
          </a:prstGeom>
          <a:noFill/>
          <a:ln>
            <a:noFill/>
          </a:ln>
        </p:spPr>
        <p:txBody>
          <a:bodyPr anchorCtr="0" anchor="b" bIns="45700" lIns="91425" spcFirstLastPara="1" rIns="91425" wrap="square" tIns="45700">
            <a:normAutofit fontScale="90000"/>
          </a:bodyPr>
          <a:lstStyle/>
          <a:p>
            <a:pPr xmlns:a="http://schemas.openxmlformats.org/drawingml/2006/main" indent="0" lvl="0" marL="0" rtl="0" algn="ctr">
              <a:lnSpc>
                <a:spcPct val="90000"/>
              </a:lnSpc>
              <a:spcBef>
                <a:spcPts val="0"/>
              </a:spcBef>
              <a:spcAft>
                <a:spcPts val="0"/>
              </a:spcAft>
              <a:buClr>
                <a:schemeClr val="dk1"/>
              </a:buClr>
              <a:buSzPct val="100000"/>
              <a:buFont typeface="Calibri"/>
              <a:buNone/>
            </a:pPr>
            <a:r xmlns:a="http://schemas.openxmlformats.org/drawingml/2006/main">
              <a:rPr lang="en" sz="2800">
                <a:latin typeface="Calibri"/>
                <a:ea typeface="Calibri"/>
                <a:cs typeface="Calibri"/>
                <a:sym typeface="Calibri"/>
              </a:rPr>
              <a:t>To understand our vulnerability, let's look at what our brain is like.</a:t>
            </a:r>
            <a:br xmlns:a="http://schemas.openxmlformats.org/drawingml/2006/main">
              <a:rPr lang="es-PE" sz="2800">
                <a:latin typeface="Calibri"/>
                <a:ea typeface="Calibri"/>
                <a:cs typeface="Calibri"/>
                <a:sym typeface="Calibri"/>
              </a:rPr>
            </a:br>
            <a:r xmlns:a="http://schemas.openxmlformats.org/drawingml/2006/main">
              <a:rPr lang="en" sz="2800">
                <a:latin typeface="Calibri"/>
                <a:ea typeface="Calibri"/>
                <a:cs typeface="Calibri"/>
                <a:sym typeface="Calibri"/>
              </a:rPr>
              <a:t> </a:t>
            </a:r>
            <a:br xmlns:a="http://schemas.openxmlformats.org/drawingml/2006/main">
              <a:rPr lang="es-PE" sz="2800">
                <a:latin typeface="Calibri"/>
                <a:ea typeface="Calibri"/>
                <a:cs typeface="Calibri"/>
                <a:sym typeface="Calibri"/>
              </a:rPr>
            </a:br>
            <a:r xmlns:a="http://schemas.openxmlformats.org/drawingml/2006/main">
              <a:rPr lang="en" sz="2800">
                <a:latin typeface="Calibri"/>
                <a:ea typeface="Calibri"/>
                <a:cs typeface="Calibri"/>
                <a:sym typeface="Calibri"/>
              </a:rPr>
              <a:t>A brain highly sensitive to threat, designed to survive, desire, hold on, and avoid </a:t>
            </a:r>
            <a:br xmlns:a="http://schemas.openxmlformats.org/drawingml/2006/main">
              <a:rPr lang="es-PE" sz="2800">
                <a:latin typeface="Calibri"/>
                <a:ea typeface="Calibri"/>
                <a:cs typeface="Calibri"/>
                <a:sym typeface="Calibri"/>
              </a:rPr>
            </a:br>
            <a:r xmlns:a="http://schemas.openxmlformats.org/drawingml/2006/main">
              <a:rPr lang="en" sz="2800">
                <a:latin typeface="Calibri"/>
                <a:ea typeface="Calibri"/>
                <a:cs typeface="Calibri"/>
                <a:sym typeface="Calibri"/>
              </a:rPr>
              <a:t>pain.</a:t>
            </a:r>
            <a:br xmlns:a="http://schemas.openxmlformats.org/drawingml/2006/main">
              <a:rPr i="1" lang="es-PE" sz="2800">
                <a:latin typeface="Calibri"/>
                <a:ea typeface="Calibri"/>
                <a:cs typeface="Calibri"/>
                <a:sym typeface="Calibri"/>
              </a:rPr>
            </a:br>
            <a:br xmlns:a="http://schemas.openxmlformats.org/drawingml/2006/main">
              <a:rPr lang="es-PE" sz="1300"/>
            </a:br>
            <a:endParaRPr xmlns:a="http://schemas.openxmlformats.org/drawingml/2006/main" sz="1300"/>
          </a:p>
        </p:txBody>
      </p:sp>
      <p:pic>
        <p:nvPicPr>
          <p:cNvPr descr="http://3.bp.blogspot.com/-woIX_4kqMO4/U5dVOZKdJjI/AAAAAAAABAE/6flXzKjmn-w/s1600/CEREBRO-MANOS-b.jpg" id="173" name="Google Shape;173;p25"/>
          <p:cNvPicPr preferRelativeResize="0"/>
          <p:nvPr/>
        </p:nvPicPr>
        <p:blipFill rotWithShape="1">
          <a:blip r:embed="rId3">
            <a:alphaModFix/>
          </a:blip>
          <a:srcRect b="-1" l="6397" r="10655" t="0"/>
          <a:stretch/>
        </p:blipFill>
        <p:spPr>
          <a:xfrm>
            <a:off x="20" y="431"/>
            <a:ext cx="8115280" cy="6408311"/>
          </a:xfrm>
          <a:prstGeom prst="rect">
            <a:avLst/>
          </a:prstGeom>
          <a:noFill/>
          <a:ln>
            <a:noFill/>
          </a:ln>
        </p:spPr>
      </p:pic>
      <p:sp>
        <p:nvSpPr>
          <p:cNvPr id="174" name="Google Shape;174;p25"/>
          <p:cNvSpPr txBox="1"/>
          <p:nvPr>
            <p:ph idx="1" type="body"/>
          </p:nvPr>
        </p:nvSpPr>
        <p:spPr>
          <a:xfrm>
            <a:off x="8643193" y="2418408"/>
            <a:ext cx="2942813" cy="3540265"/>
          </a:xfrm>
          <a:prstGeom prst="rect">
            <a:avLst/>
          </a:prstGeom>
          <a:noFill/>
          <a:ln>
            <a:noFill/>
          </a:ln>
        </p:spPr>
        <p:txBody>
          <a:bodyPr anchorCtr="0" anchor="t" bIns="45700" lIns="91425" spcFirstLastPara="1" rIns="91425" wrap="square" tIns="45700">
            <a:normAutofit/>
          </a:bodyPr>
          <a:lstStyle/>
          <a:p>
            <a:pPr xmlns:a="http://schemas.openxmlformats.org/drawingml/2006/main" indent="-228600" lvl="0" marL="228600" rtl="0" algn="l">
              <a:lnSpc>
                <a:spcPct val="90000"/>
              </a:lnSpc>
              <a:spcBef>
                <a:spcPts val="0"/>
              </a:spcBef>
              <a:spcAft>
                <a:spcPts val="0"/>
              </a:spcAft>
              <a:buClr>
                <a:schemeClr val="dk1"/>
              </a:buClr>
              <a:buSzPts val="2000"/>
              <a:buFont typeface="Noto Sans Symbols"/>
              <a:buNone/>
            </a:pPr>
            <a:r xmlns:a="http://schemas.openxmlformats.org/drawingml/2006/main">
              <a:t/>
            </a:r>
            <a:endParaRPr xmlns:a="http://schemas.openxmlformats.org/drawingml/2006/main" sz="2000"/>
          </a:p>
          <a:p>
            <a:pPr xmlns:a="http://schemas.openxmlformats.org/drawingml/2006/main" indent="-228600" lvl="0" marL="228600" rtl="0" algn="l">
              <a:lnSpc>
                <a:spcPct val="90000"/>
              </a:lnSpc>
              <a:spcBef>
                <a:spcPts val="600"/>
              </a:spcBef>
              <a:spcAft>
                <a:spcPts val="0"/>
              </a:spcAft>
              <a:buClr>
                <a:schemeClr val="dk1"/>
              </a:buClr>
              <a:buSzPts val="2000"/>
              <a:buNone/>
            </a:pPr>
            <a:r xmlns:a="http://schemas.openxmlformats.org/drawingml/2006/main">
              <a:t/>
            </a:r>
            <a:endParaRPr xmlns:a="http://schemas.openxmlformats.org/drawingml/2006/main" sz="2000"/>
          </a:p>
          <a:p>
            <a:pPr xmlns:a="http://schemas.openxmlformats.org/drawingml/2006/main" indent="-101600" lvl="0" marL="228600" rtl="0" algn="l">
              <a:lnSpc>
                <a:spcPct val="90000"/>
              </a:lnSpc>
              <a:spcBef>
                <a:spcPts val="1600"/>
              </a:spcBef>
              <a:spcAft>
                <a:spcPts val="0"/>
              </a:spcAft>
              <a:buClr>
                <a:schemeClr val="dk1"/>
              </a:buClr>
              <a:buSzPts val="2000"/>
              <a:buFont typeface="Noto Sans Symbols"/>
              <a:buNone/>
            </a:pPr>
            <a:r xmlns:a="http://schemas.openxmlformats.org/drawingml/2006/main">
              <a:t/>
            </a:r>
            <a:endParaRPr xmlns:a="http://schemas.openxmlformats.org/drawingml/2006/main" sz="2000"/>
          </a:p>
        </p:txBody>
      </p:sp>
      <p:sp>
        <p:nvSpPr>
          <p:cNvPr id="175" name="Google Shape;175;p25"/>
          <p:cNvSpPr/>
          <p:nvPr/>
        </p:nvSpPr>
        <p:spPr>
          <a:xfrm flipH="1">
            <a:off x="-1" y="6408741"/>
            <a:ext cx="12191998" cy="457202"/>
          </a:xfrm>
          <a:prstGeom prst="rect">
            <a:avLst/>
          </a:prstGeom>
          <a:gradFill>
            <a:gsLst>
              <a:gs pos="0">
                <a:srgbClr val="000000">
                  <a:alpha val="95686"/>
                </a:srgbClr>
              </a:gs>
              <a:gs pos="34000">
                <a:srgbClr val="000000">
                  <a:alpha val="95686"/>
                </a:srgbClr>
              </a:gs>
              <a:gs pos="100000">
                <a:schemeClr val="accent1"/>
              </a:gs>
            </a:gsLst>
            <a:lin ang="8400000" scaled="0"/>
          </a:gra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sp>
        <p:nvSpPr>
          <p:cNvPr id="176" name="Google Shape;176;p25"/>
          <p:cNvSpPr/>
          <p:nvPr/>
        </p:nvSpPr>
        <p:spPr>
          <a:xfrm flipH="1">
            <a:off x="-4" y="6408742"/>
            <a:ext cx="8115300" cy="449258"/>
          </a:xfrm>
          <a:prstGeom prst="rect">
            <a:avLst/>
          </a:prstGeom>
          <a:gradFill>
            <a:gsLst>
              <a:gs pos="0">
                <a:srgbClr val="2F5496">
                  <a:alpha val="58823"/>
                </a:srgbClr>
              </a:gs>
              <a:gs pos="28000">
                <a:srgbClr val="2F5496">
                  <a:alpha val="58823"/>
                </a:srgbClr>
              </a:gs>
              <a:gs pos="100000">
                <a:srgbClr val="000000">
                  <a:alpha val="69803"/>
                </a:srgbClr>
              </a:gs>
            </a:gsLst>
            <a:lin ang="11400000" scaled="0"/>
          </a:gra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342900" y="365125"/>
            <a:ext cx="11417300" cy="1325563"/>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lnSpc>
                <a:spcPct val="90000"/>
              </a:lnSpc>
              <a:spcBef>
                <a:spcPts val="0"/>
              </a:spcBef>
              <a:spcAft>
                <a:spcPts val="0"/>
              </a:spcAft>
              <a:buClr>
                <a:srgbClr val="002060"/>
              </a:buClr>
              <a:buSzPts val="4400"/>
              <a:buFont typeface="Calibri"/>
              <a:buNone/>
            </a:pPr>
            <a:r xmlns:a="http://schemas.openxmlformats.org/drawingml/2006/main">
              <a:rPr b="1" lang="en">
                <a:solidFill>
                  <a:srgbClr val="002060"/>
                </a:solidFill>
              </a:rPr>
              <a:t>We carry an evolutionary brain inside of us.</a:t>
            </a:r>
            <a:endParaRPr xmlns:a="http://schemas.openxmlformats.org/drawingml/2006/main"/>
          </a:p>
        </p:txBody>
      </p:sp>
      <p:pic>
        <p:nvPicPr>
          <p:cNvPr id="182" name="Google Shape;182;p26"/>
          <p:cNvPicPr preferRelativeResize="0"/>
          <p:nvPr>
            <p:ph idx="1" type="body"/>
          </p:nvPr>
        </p:nvPicPr>
        <p:blipFill rotWithShape="1">
          <a:blip r:embed="rId3">
            <a:alphaModFix/>
          </a:blip>
          <a:srcRect b="0" l="0" r="0" t="0"/>
          <a:stretch/>
        </p:blipFill>
        <p:spPr>
          <a:xfrm>
            <a:off x="1037179" y="2709746"/>
            <a:ext cx="10077232" cy="3542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txBox="1"/>
          <p:nvPr>
            <p:ph idx="1" type="body"/>
          </p:nvPr>
        </p:nvSpPr>
        <p:spPr>
          <a:xfrm>
            <a:off x="332106" y="890954"/>
            <a:ext cx="5447371" cy="5603632"/>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ctr">
              <a:lnSpc>
                <a:spcPct val="90000"/>
              </a:lnSpc>
              <a:spcBef>
                <a:spcPts val="0"/>
              </a:spcBef>
              <a:spcAft>
                <a:spcPts val="0"/>
              </a:spcAft>
              <a:buClr>
                <a:schemeClr val="dk1"/>
              </a:buClr>
              <a:buSzPts val="2600"/>
              <a:buNone/>
            </a:pPr>
            <a:r xmlns:a="http://schemas.openxmlformats.org/drawingml/2006/main">
              <a:rPr lang="en" sz="2600"/>
              <a:t>We do not live in the past but the past lives in us, in the structure of our brain.</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ts val="2600"/>
              <a:buNone/>
            </a:pPr>
            <a:r xmlns:a="http://schemas.openxmlformats.org/drawingml/2006/main">
              <a:t/>
            </a:r>
            <a:endParaRPr xmlns:a="http://schemas.openxmlformats.org/drawingml/2006/main" sz="2600"/>
          </a:p>
          <a:p>
            <a:pPr xmlns:a="http://schemas.openxmlformats.org/drawingml/2006/main" indent="0" lvl="0" marL="0" rtl="0" algn="ctr">
              <a:lnSpc>
                <a:spcPct val="90000"/>
              </a:lnSpc>
              <a:spcBef>
                <a:spcPts val="1000"/>
              </a:spcBef>
              <a:spcAft>
                <a:spcPts val="0"/>
              </a:spcAft>
              <a:buClr>
                <a:schemeClr val="dk1"/>
              </a:buClr>
              <a:buSzPts val="2600"/>
              <a:buNone/>
            </a:pPr>
            <a:r xmlns:a="http://schemas.openxmlformats.org/drawingml/2006/main">
              <a:rPr lang="en" sz="2600"/>
              <a:t>The cerebrum has evolved over the forebrains. He didn't delete them.. they stayed with us</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ts val="2600"/>
              <a:buNone/>
            </a:pPr>
            <a:r xmlns:a="http://schemas.openxmlformats.org/drawingml/2006/main">
              <a:t/>
            </a:r>
            <a:endParaRPr xmlns:a="http://schemas.openxmlformats.org/drawingml/2006/main" sz="2600"/>
          </a:p>
          <a:p>
            <a:pPr xmlns:a="http://schemas.openxmlformats.org/drawingml/2006/main" indent="0" lvl="0" marL="0" rtl="0" algn="ctr">
              <a:lnSpc>
                <a:spcPct val="90000"/>
              </a:lnSpc>
              <a:spcBef>
                <a:spcPts val="1000"/>
              </a:spcBef>
              <a:spcAft>
                <a:spcPts val="0"/>
              </a:spcAft>
              <a:buClr>
                <a:schemeClr val="dk1"/>
              </a:buClr>
              <a:buSzPts val="2600"/>
              <a:buNone/>
            </a:pPr>
            <a:r xmlns:a="http://schemas.openxmlformats.org/drawingml/2006/main">
              <a:rPr lang="en" sz="2600"/>
              <a:t>We have a brain ready to react to survive, especially in situations that we consider threatening (real or perceived as threatening).</a:t>
            </a:r>
            <a:endParaRPr xmlns:a="http://schemas.openxmlformats.org/drawingml/2006/main"/>
          </a:p>
          <a:p>
            <a:pPr xmlns:a="http://schemas.openxmlformats.org/drawingml/2006/main" indent="-63500" lvl="0" marL="228600" rtl="0" algn="l">
              <a:lnSpc>
                <a:spcPct val="90000"/>
              </a:lnSpc>
              <a:spcBef>
                <a:spcPts val="1000"/>
              </a:spcBef>
              <a:spcAft>
                <a:spcPts val="0"/>
              </a:spcAft>
              <a:buClr>
                <a:schemeClr val="dk1"/>
              </a:buClr>
              <a:buSzPts val="2600"/>
              <a:buNone/>
            </a:pPr>
            <a:r xmlns:a="http://schemas.openxmlformats.org/drawingml/2006/main">
              <a:t/>
            </a:r>
            <a:endParaRPr xmlns:a="http://schemas.openxmlformats.org/drawingml/2006/main" sz="2600"/>
          </a:p>
          <a:p>
            <a:pPr xmlns:a="http://schemas.openxmlformats.org/drawingml/2006/main" indent="-50800" lvl="0" marL="228600" rtl="0" algn="l">
              <a:lnSpc>
                <a:spcPct val="90000"/>
              </a:lnSpc>
              <a:spcBef>
                <a:spcPts val="1000"/>
              </a:spcBef>
              <a:spcAft>
                <a:spcPts val="0"/>
              </a:spcAft>
              <a:buClr>
                <a:schemeClr val="dk1"/>
              </a:buClr>
              <a:buSzPts val="2800"/>
              <a:buNone/>
            </a:pPr>
            <a:r xmlns:a="http://schemas.openxmlformats.org/drawingml/2006/main">
              <a:t/>
            </a:r>
            <a:endParaRPr xmlns:a="http://schemas.openxmlformats.org/drawingml/2006/main"/>
          </a:p>
        </p:txBody>
      </p:sp>
      <p:pic>
        <p:nvPicPr>
          <p:cNvPr id="188" name="Google Shape;188;p27"/>
          <p:cNvPicPr preferRelativeResize="0"/>
          <p:nvPr/>
        </p:nvPicPr>
        <p:blipFill rotWithShape="1">
          <a:blip r:embed="rId3">
            <a:alphaModFix/>
          </a:blip>
          <a:srcRect b="0" l="0" r="0" t="0"/>
          <a:stretch/>
        </p:blipFill>
        <p:spPr>
          <a:xfrm>
            <a:off x="6236689" y="2476500"/>
            <a:ext cx="5499875" cy="3263259"/>
          </a:xfrm>
          <a:prstGeom prst="rect">
            <a:avLst/>
          </a:prstGeom>
          <a:noFill/>
          <a:ln>
            <a:noFill/>
          </a:ln>
        </p:spPr>
      </p:pic>
      <p:sp>
        <p:nvSpPr>
          <p:cNvPr id="189" name="Google Shape;189;p27"/>
          <p:cNvSpPr txBox="1"/>
          <p:nvPr/>
        </p:nvSpPr>
        <p:spPr>
          <a:xfrm>
            <a:off x="6686379" y="890954"/>
            <a:ext cx="4723825" cy="1077218"/>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b="1" lang="en" sz="3200">
                <a:solidFill>
                  <a:srgbClr val="C00000"/>
                </a:solidFill>
                <a:latin typeface="Calibri"/>
                <a:ea typeface="Calibri"/>
                <a:cs typeface="Calibri"/>
                <a:sym typeface="Calibri"/>
              </a:rPr>
              <a:t>WE HAVE A ZOO IN OUR HEAD</a:t>
            </a:r>
            <a:endParaRPr xmlns:a="http://schemas.openxmlformats.org/drawingml/2006/main"/>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8"/>
          <p:cNvPicPr preferRelativeResize="0"/>
          <p:nvPr/>
        </p:nvPicPr>
        <p:blipFill rotWithShape="1">
          <a:blip r:embed="rId3">
            <a:alphaModFix/>
          </a:blip>
          <a:srcRect b="0" l="0" r="0" t="0"/>
          <a:stretch/>
        </p:blipFill>
        <p:spPr>
          <a:xfrm>
            <a:off x="4300537" y="1089243"/>
            <a:ext cx="3551237" cy="2358851"/>
          </a:xfrm>
          <a:prstGeom prst="rect">
            <a:avLst/>
          </a:prstGeom>
          <a:noFill/>
          <a:ln>
            <a:noFill/>
          </a:ln>
        </p:spPr>
      </p:pic>
      <p:pic>
        <p:nvPicPr>
          <p:cNvPr id="195" name="Google Shape;195;p28"/>
          <p:cNvPicPr preferRelativeResize="0"/>
          <p:nvPr/>
        </p:nvPicPr>
        <p:blipFill rotWithShape="1">
          <a:blip r:embed="rId4">
            <a:alphaModFix/>
          </a:blip>
          <a:srcRect b="0" l="0" r="0" t="0"/>
          <a:stretch/>
        </p:blipFill>
        <p:spPr>
          <a:xfrm>
            <a:off x="311373" y="4257894"/>
            <a:ext cx="3403377" cy="2260637"/>
          </a:xfrm>
          <a:prstGeom prst="rect">
            <a:avLst/>
          </a:prstGeom>
          <a:noFill/>
          <a:ln>
            <a:noFill/>
          </a:ln>
        </p:spPr>
      </p:pic>
      <p:pic>
        <p:nvPicPr>
          <p:cNvPr id="196" name="Google Shape;196;p28"/>
          <p:cNvPicPr preferRelativeResize="0"/>
          <p:nvPr/>
        </p:nvPicPr>
        <p:blipFill rotWithShape="1">
          <a:blip r:embed="rId5">
            <a:alphaModFix/>
          </a:blip>
          <a:srcRect b="0" l="0" r="0" t="0"/>
          <a:stretch/>
        </p:blipFill>
        <p:spPr>
          <a:xfrm>
            <a:off x="4196667" y="4257894"/>
            <a:ext cx="3403378" cy="2268919"/>
          </a:xfrm>
          <a:prstGeom prst="rect">
            <a:avLst/>
          </a:prstGeom>
          <a:noFill/>
          <a:ln>
            <a:noFill/>
          </a:ln>
        </p:spPr>
      </p:pic>
      <p:pic>
        <p:nvPicPr>
          <p:cNvPr id="197" name="Google Shape;197;p28"/>
          <p:cNvPicPr preferRelativeResize="0"/>
          <p:nvPr/>
        </p:nvPicPr>
        <p:blipFill rotWithShape="1">
          <a:blip r:embed="rId6">
            <a:alphaModFix/>
          </a:blip>
          <a:srcRect b="0" l="0" r="0" t="0"/>
          <a:stretch/>
        </p:blipFill>
        <p:spPr>
          <a:xfrm>
            <a:off x="7962697" y="4257894"/>
            <a:ext cx="4113293" cy="2157194"/>
          </a:xfrm>
          <a:prstGeom prst="rect">
            <a:avLst/>
          </a:prstGeom>
          <a:noFill/>
          <a:ln>
            <a:noFill/>
          </a:ln>
        </p:spPr>
      </p:pic>
      <p:sp>
        <p:nvSpPr>
          <p:cNvPr id="198" name="Google Shape;198;p28"/>
          <p:cNvSpPr txBox="1"/>
          <p:nvPr/>
        </p:nvSpPr>
        <p:spPr>
          <a:xfrm>
            <a:off x="3924192" y="279443"/>
            <a:ext cx="4041363" cy="646331"/>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en" sz="3600">
                <a:solidFill>
                  <a:srgbClr val="FF0000"/>
                </a:solidFill>
                <a:latin typeface="Calibri"/>
                <a:ea typeface="Calibri"/>
                <a:cs typeface="Calibri"/>
                <a:sym typeface="Calibri"/>
              </a:rPr>
              <a:t>DANGER, THREAT</a:t>
            </a:r>
            <a:endParaRPr xmlns:a="http://schemas.openxmlformats.org/drawingml/2006/main"/>
          </a:p>
        </p:txBody>
      </p:sp>
      <p:sp>
        <p:nvSpPr>
          <p:cNvPr id="199" name="Google Shape;199;p28"/>
          <p:cNvSpPr txBox="1"/>
          <p:nvPr/>
        </p:nvSpPr>
        <p:spPr>
          <a:xfrm>
            <a:off x="854975" y="3543757"/>
            <a:ext cx="1852736" cy="584775"/>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en" sz="3200">
                <a:solidFill>
                  <a:schemeClr val="dk1"/>
                </a:solidFill>
                <a:latin typeface="Calibri"/>
                <a:ea typeface="Calibri"/>
                <a:cs typeface="Calibri"/>
                <a:sym typeface="Calibri"/>
              </a:rPr>
              <a:t>FIGHT</a:t>
            </a:r>
            <a:endParaRPr xmlns:a="http://schemas.openxmlformats.org/drawingml/2006/main"/>
          </a:p>
        </p:txBody>
      </p:sp>
      <p:sp>
        <p:nvSpPr>
          <p:cNvPr id="200" name="Google Shape;200;p28"/>
          <p:cNvSpPr txBox="1"/>
          <p:nvPr/>
        </p:nvSpPr>
        <p:spPr>
          <a:xfrm>
            <a:off x="5356380" y="3651478"/>
            <a:ext cx="1083951" cy="584775"/>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en" sz="3200">
                <a:solidFill>
                  <a:schemeClr val="dk1"/>
                </a:solidFill>
                <a:latin typeface="Calibri"/>
                <a:ea typeface="Calibri"/>
                <a:cs typeface="Calibri"/>
                <a:sym typeface="Calibri"/>
              </a:rPr>
              <a:t>FLEE</a:t>
            </a:r>
            <a:r xmlns:a="http://schemas.openxmlformats.org/drawingml/2006/main">
              <a:rPr lang="en" sz="1800">
                <a:solidFill>
                  <a:schemeClr val="dk1"/>
                </a:solidFill>
                <a:latin typeface="Calibri"/>
                <a:ea typeface="Calibri"/>
                <a:cs typeface="Calibri"/>
                <a:sym typeface="Calibri"/>
              </a:rPr>
              <a:t> </a:t>
            </a:r>
            <a:endParaRPr xmlns:a="http://schemas.openxmlformats.org/drawingml/2006/main"/>
          </a:p>
        </p:txBody>
      </p:sp>
      <p:sp>
        <p:nvSpPr>
          <p:cNvPr id="201" name="Google Shape;201;p28"/>
          <p:cNvSpPr txBox="1"/>
          <p:nvPr/>
        </p:nvSpPr>
        <p:spPr>
          <a:xfrm>
            <a:off x="9089000" y="3543756"/>
            <a:ext cx="1941365" cy="584775"/>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en" sz="3200">
                <a:solidFill>
                  <a:schemeClr val="dk1"/>
                </a:solidFill>
                <a:latin typeface="Calibri"/>
                <a:ea typeface="Calibri"/>
                <a:cs typeface="Calibri"/>
                <a:sym typeface="Calibri"/>
              </a:rPr>
              <a:t>COLLAPSE</a:t>
            </a:r>
            <a:endParaRPr xmlns:a="http://schemas.openxmlformats.org/drawingml/2006/main"/>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29"/>
          <p:cNvSpPr/>
          <p:nvPr/>
        </p:nvSpPr>
        <p:spPr>
          <a:xfrm>
            <a:off x="6342434" y="253548"/>
            <a:ext cx="5608934" cy="6102802"/>
          </a:xfrm>
          <a:prstGeom prst="rect">
            <a:avLst/>
          </a:prstGeom>
          <a:solidFill>
            <a:srgbClr val="AFABAB">
              <a:alpha val="29803"/>
            </a:srgbClr>
          </a:soli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sp>
        <p:nvSpPr>
          <p:cNvPr id="207" name="Google Shape;207;p29"/>
          <p:cNvSpPr txBox="1"/>
          <p:nvPr>
            <p:ph type="title"/>
          </p:nvPr>
        </p:nvSpPr>
        <p:spPr>
          <a:xfrm>
            <a:off x="6585283" y="420017"/>
            <a:ext cx="5069305" cy="5769864"/>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ctr">
              <a:lnSpc>
                <a:spcPct val="90000"/>
              </a:lnSpc>
              <a:spcBef>
                <a:spcPts val="0"/>
              </a:spcBef>
              <a:spcAft>
                <a:spcPts val="0"/>
              </a:spcAft>
              <a:buClr>
                <a:schemeClr val="dk1"/>
              </a:buClr>
              <a:buSzPts val="4000"/>
              <a:buFont typeface="Calibri"/>
              <a:buNone/>
            </a:pPr>
            <a:r xmlns:a="http://schemas.openxmlformats.org/drawingml/2006/main">
              <a:rPr lang="en" sz="4000">
                <a:latin typeface="Calibri"/>
                <a:ea typeface="Calibri"/>
                <a:cs typeface="Calibri"/>
                <a:sym typeface="Calibri"/>
              </a:rPr>
              <a:t>Our brain is designed to react to danger </a:t>
            </a:r>
            <a:br xmlns:a="http://schemas.openxmlformats.org/drawingml/2006/main">
              <a:rPr lang="es-PE" sz="4000">
                <a:latin typeface="Calibri"/>
                <a:ea typeface="Calibri"/>
                <a:cs typeface="Calibri"/>
                <a:sym typeface="Calibri"/>
              </a:rPr>
            </a:br>
            <a:br xmlns:a="http://schemas.openxmlformats.org/drawingml/2006/main">
              <a:rPr lang="es-PE" sz="4000">
                <a:latin typeface="Calibri"/>
                <a:ea typeface="Calibri"/>
                <a:cs typeface="Calibri"/>
                <a:sym typeface="Calibri"/>
              </a:rPr>
            </a:br>
            <a:r xmlns:a="http://schemas.openxmlformats.org/drawingml/2006/main">
              <a:rPr lang="en" sz="4000">
                <a:latin typeface="Calibri"/>
                <a:ea typeface="Calibri"/>
                <a:cs typeface="Calibri"/>
                <a:sym typeface="Calibri"/>
              </a:rPr>
              <a:t>. When do we feel threatened or in danger today?</a:t>
            </a:r>
            <a:endParaRPr xmlns:a="http://schemas.openxmlformats.org/drawingml/2006/main"/>
          </a:p>
        </p:txBody>
      </p:sp>
      <p:sp>
        <p:nvSpPr>
          <p:cNvPr id="208" name="Google Shape;208;p29"/>
          <p:cNvSpPr/>
          <p:nvPr/>
        </p:nvSpPr>
        <p:spPr>
          <a:xfrm>
            <a:off x="243024" y="253548"/>
            <a:ext cx="5851795" cy="6102802"/>
          </a:xfrm>
          <a:prstGeom prst="rect">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745"/>
              </a:srgbClr>
            </a:outerShdw>
          </a:effectLst>
        </p:spPr>
        <p:txBody>
          <a:bodyPr anchorCtr="0" anchor="ctr"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09" name="Google Shape;209;p29"/>
          <p:cNvSpPr/>
          <p:nvPr/>
        </p:nvSpPr>
        <p:spPr>
          <a:xfrm>
            <a:off x="402848" y="420017"/>
            <a:ext cx="5532146" cy="5769864"/>
          </a:xfrm>
          <a:prstGeom prst="rect">
            <a:avLst/>
          </a:prstGeom>
          <a:noFill/>
          <a:ln cap="sq" cmpd="sng" w="9525">
            <a:solidFill>
              <a:srgbClr val="404040"/>
            </a:solidFill>
            <a:prstDash val="solid"/>
            <a:miter lim="800000"/>
            <a:headEnd len="sm" w="sm" type="none"/>
            <a:tailEnd len="sm" w="sm" type="none"/>
          </a:ln>
        </p:spPr>
        <p:txBody>
          <a:bodyPr anchorCtr="0" anchor="ctr"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pic>
        <p:nvPicPr>
          <p:cNvPr id="210" name="Google Shape;210;p29"/>
          <p:cNvPicPr preferRelativeResize="0"/>
          <p:nvPr/>
        </p:nvPicPr>
        <p:blipFill rotWithShape="1">
          <a:blip r:embed="rId3">
            <a:alphaModFix/>
          </a:blip>
          <a:srcRect b="17803" l="0" r="2" t="12301"/>
          <a:stretch/>
        </p:blipFill>
        <p:spPr>
          <a:xfrm>
            <a:off x="725707" y="740057"/>
            <a:ext cx="4886429" cy="512978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0"/>
          <p:cNvSpPr txBox="1"/>
          <p:nvPr>
            <p:ph idx="1" type="body"/>
          </p:nvPr>
        </p:nvSpPr>
        <p:spPr>
          <a:xfrm>
            <a:off x="333838" y="865632"/>
            <a:ext cx="7933862" cy="5391517"/>
          </a:xfrm>
          <a:prstGeom prst="rect">
            <a:avLst/>
          </a:prstGeom>
          <a:noFill/>
          <a:ln>
            <a:noFill/>
          </a:ln>
        </p:spPr>
        <p:txBody>
          <a:bodyPr anchorCtr="0" anchor="t" bIns="45700" lIns="91425" spcFirstLastPara="1" rIns="91425" wrap="square" tIns="45700">
            <a:normAutofit/>
          </a:bodyPr>
          <a:lstStyle/>
          <a:p>
            <a:pPr xmlns:a="http://schemas.openxmlformats.org/drawingml/2006/main" indent="-457200" lvl="0" marL="457200" rtl="0" algn="ctr">
              <a:lnSpc>
                <a:spcPct val="90000"/>
              </a:lnSpc>
              <a:spcBef>
                <a:spcPts val="0"/>
              </a:spcBef>
              <a:spcAft>
                <a:spcPts val="0"/>
              </a:spcAft>
              <a:buClr>
                <a:schemeClr val="dk1"/>
              </a:buClr>
              <a:buSzPts val="2800"/>
              <a:buFont typeface="Calibri"/>
              <a:buAutoNum type="arabicPeriod"/>
            </a:pPr>
            <a:r xmlns:a="http://schemas.openxmlformats.org/drawingml/2006/main">
              <a:rPr lang="en"/>
              <a:t>Threats to our physical integrity (we continue to hit and kill each other among humans)</a:t>
            </a:r>
            <a:endParaRPr xmlns:a="http://schemas.openxmlformats.org/drawingml/2006/main"/>
          </a:p>
          <a:p>
            <a:pPr xmlns:a="http://schemas.openxmlformats.org/drawingml/2006/main" indent="-279400" lvl="0" marL="457200" rtl="0" algn="ctr">
              <a:lnSpc>
                <a:spcPct val="90000"/>
              </a:lnSpc>
              <a:spcBef>
                <a:spcPts val="1000"/>
              </a:spcBef>
              <a:spcAft>
                <a:spcPts val="0"/>
              </a:spcAft>
              <a:buClr>
                <a:schemeClr val="dk1"/>
              </a:buClr>
              <a:buSzPts val="2800"/>
              <a:buFont typeface="Calibri"/>
              <a:buNone/>
            </a:pPr>
            <a:r xmlns:a="http://schemas.openxmlformats.org/drawingml/2006/main">
              <a:t/>
            </a:r>
            <a:endParaRPr xmlns:a="http://schemas.openxmlformats.org/drawingml/2006/main"/>
          </a:p>
          <a:p>
            <a:pPr xmlns:a="http://schemas.openxmlformats.org/drawingml/2006/main" indent="-457200" lvl="0" marL="457200" rtl="0" algn="ctr">
              <a:lnSpc>
                <a:spcPct val="90000"/>
              </a:lnSpc>
              <a:spcBef>
                <a:spcPts val="1000"/>
              </a:spcBef>
              <a:spcAft>
                <a:spcPts val="0"/>
              </a:spcAft>
              <a:buClr>
                <a:schemeClr val="dk1"/>
              </a:buClr>
              <a:buSzPts val="2800"/>
              <a:buFont typeface="Calibri"/>
              <a:buAutoNum type="arabicPeriod"/>
            </a:pPr>
            <a:r xmlns:a="http://schemas.openxmlformats.org/drawingml/2006/main">
              <a:rPr lang="en"/>
              <a:t>Faced with the violence that we experience in the form of </a:t>
            </a:r>
            <a:r xmlns:a="http://schemas.openxmlformats.org/drawingml/2006/main">
              <a:rPr b="1" lang="en"/>
              <a:t>psychological attacks on our dignity and sense of belonging (“being part of”) </a:t>
            </a:r>
            <a:r xmlns:a="http://schemas.openxmlformats.org/drawingml/2006/main">
              <a:rPr lang="en"/>
              <a:t>when we receive derogatory comments, insults, mockery, contempt, criticism, comparisons, exclusion, discrimination, humiliation, competitiveness</a:t>
            </a:r>
            <a:endParaRPr xmlns:a="http://schemas.openxmlformats.org/drawingml/2006/main"/>
          </a:p>
          <a:p>
            <a:pPr xmlns:a="http://schemas.openxmlformats.org/drawingml/2006/main" indent="-279400" lvl="0" marL="457200" rtl="0" algn="ctr">
              <a:lnSpc>
                <a:spcPct val="90000"/>
              </a:lnSpc>
              <a:spcBef>
                <a:spcPts val="1000"/>
              </a:spcBef>
              <a:spcAft>
                <a:spcPts val="0"/>
              </a:spcAft>
              <a:buClr>
                <a:schemeClr val="dk1"/>
              </a:buClr>
              <a:buSzPts val="2800"/>
              <a:buFont typeface="Calibri"/>
              <a:buNone/>
            </a:pPr>
            <a:r xmlns:a="http://schemas.openxmlformats.org/drawingml/2006/main">
              <a:t/>
            </a:r>
            <a:endParaRPr xmlns:a="http://schemas.openxmlformats.org/drawingml/2006/main"/>
          </a:p>
          <a:p>
            <a:pPr xmlns:a="http://schemas.openxmlformats.org/drawingml/2006/main" indent="-457200" lvl="0" marL="457200" rtl="0" algn="ctr">
              <a:lnSpc>
                <a:spcPct val="90000"/>
              </a:lnSpc>
              <a:spcBef>
                <a:spcPts val="1000"/>
              </a:spcBef>
              <a:spcAft>
                <a:spcPts val="0"/>
              </a:spcAft>
              <a:buClr>
                <a:schemeClr val="dk1"/>
              </a:buClr>
              <a:buSzPts val="2800"/>
              <a:buFont typeface="Calibri"/>
              <a:buAutoNum type="arabicPeriod"/>
            </a:pPr>
            <a:r xmlns:a="http://schemas.openxmlformats.org/drawingml/2006/main">
              <a:rPr lang="en"/>
              <a:t>And when "We are not seen"</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ts val="2800"/>
              <a:buNone/>
            </a:pPr>
            <a:r xmlns:a="http://schemas.openxmlformats.org/drawingml/2006/main">
              <a:t/>
            </a:r>
            <a:endParaRPr xmlns:a="http://schemas.openxmlformats.org/drawingml/2006/main" b="1"/>
          </a:p>
          <a:p>
            <a:pPr xmlns:a="http://schemas.openxmlformats.org/drawingml/2006/main" indent="-50800" lvl="0" marL="228600" rtl="0" algn="l">
              <a:lnSpc>
                <a:spcPct val="90000"/>
              </a:lnSpc>
              <a:spcBef>
                <a:spcPts val="1000"/>
              </a:spcBef>
              <a:spcAft>
                <a:spcPts val="0"/>
              </a:spcAft>
              <a:buClr>
                <a:schemeClr val="dk1"/>
              </a:buClr>
              <a:buSzPts val="2800"/>
              <a:buNone/>
            </a:pPr>
            <a:r xmlns:a="http://schemas.openxmlformats.org/drawingml/2006/main">
              <a:t/>
            </a:r>
            <a:endParaRPr xmlns:a="http://schemas.openxmlformats.org/drawingml/2006/main"/>
          </a:p>
        </p:txBody>
      </p:sp>
      <p:pic>
        <p:nvPicPr>
          <p:cNvPr descr="http://www.gestiondeemociones.com/images/verguenza.jpg" id="216" name="Google Shape;216;p30"/>
          <p:cNvPicPr preferRelativeResize="0"/>
          <p:nvPr/>
        </p:nvPicPr>
        <p:blipFill rotWithShape="1">
          <a:blip r:embed="rId3">
            <a:alphaModFix/>
          </a:blip>
          <a:srcRect b="0" l="0" r="0" t="0"/>
          <a:stretch/>
        </p:blipFill>
        <p:spPr>
          <a:xfrm>
            <a:off x="8900006" y="2696568"/>
            <a:ext cx="2570104" cy="1729643"/>
          </a:xfrm>
          <a:prstGeom prst="rect">
            <a:avLst/>
          </a:prstGeom>
          <a:noFill/>
          <a:ln>
            <a:noFill/>
          </a:ln>
        </p:spPr>
      </p:pic>
      <p:pic>
        <p:nvPicPr>
          <p:cNvPr id="217" name="Google Shape;217;p30"/>
          <p:cNvPicPr preferRelativeResize="0"/>
          <p:nvPr/>
        </p:nvPicPr>
        <p:blipFill rotWithShape="1">
          <a:blip r:embed="rId4">
            <a:alphaModFix/>
          </a:blip>
          <a:srcRect b="0" l="0" r="0" t="0"/>
          <a:stretch/>
        </p:blipFill>
        <p:spPr>
          <a:xfrm>
            <a:off x="9027006" y="4789887"/>
            <a:ext cx="2639890" cy="1755981"/>
          </a:xfrm>
          <a:prstGeom prst="rect">
            <a:avLst/>
          </a:prstGeom>
          <a:noFill/>
          <a:ln>
            <a:noFill/>
          </a:ln>
        </p:spPr>
      </p:pic>
      <p:pic>
        <p:nvPicPr>
          <p:cNvPr id="218" name="Google Shape;218;p30"/>
          <p:cNvPicPr preferRelativeResize="0"/>
          <p:nvPr/>
        </p:nvPicPr>
        <p:blipFill rotWithShape="1">
          <a:blip r:embed="rId5">
            <a:alphaModFix/>
          </a:blip>
          <a:srcRect b="0" l="0" r="0" t="0"/>
          <a:stretch/>
        </p:blipFill>
        <p:spPr>
          <a:xfrm>
            <a:off x="8807874" y="354230"/>
            <a:ext cx="2429249" cy="19786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txBox="1"/>
          <p:nvPr>
            <p:ph idx="1" type="body"/>
          </p:nvPr>
        </p:nvSpPr>
        <p:spPr>
          <a:xfrm>
            <a:off x="431800" y="482600"/>
            <a:ext cx="11328400" cy="3581401"/>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ctr">
              <a:lnSpc>
                <a:spcPct val="90000"/>
              </a:lnSpc>
              <a:spcBef>
                <a:spcPts val="0"/>
              </a:spcBef>
              <a:spcAft>
                <a:spcPts val="0"/>
              </a:spcAft>
              <a:buClr>
                <a:schemeClr val="dk1"/>
              </a:buClr>
              <a:buSzPts val="2400"/>
              <a:buNone/>
            </a:pPr>
            <a:r xmlns:a="http://schemas.openxmlformats.org/drawingml/2006/main">
              <a:rPr i="1" lang="en" sz="2400"/>
              <a:t>When we perceive a threat to our well-being, it is necessary to be aware of the instinctive emotional responses</a:t>
            </a:r>
            <a:r xmlns:a="http://schemas.openxmlformats.org/drawingml/2006/main">
              <a:rPr lang="en" sz="2400"/>
              <a:t> </a:t>
            </a:r>
            <a:r xmlns:a="http://schemas.openxmlformats.org/drawingml/2006/main">
              <a:rPr i="1" lang="en" sz="2400"/>
              <a:t>that are programmed in our brain and the risk of entering into an "emotional hijacking"</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ts val="2400"/>
              <a:buNone/>
            </a:pPr>
            <a:r xmlns:a="http://schemas.openxmlformats.org/drawingml/2006/main">
              <a:rPr i="1" lang="en" sz="2400"/>
              <a:t> </a:t>
            </a:r>
            <a:endParaRPr xmlns:a="http://schemas.openxmlformats.org/drawingml/2006/main"/>
          </a:p>
          <a:p>
            <a:pPr xmlns:a="http://schemas.openxmlformats.org/drawingml/2006/main" indent="-228600" lvl="0" marL="228600" rtl="0" algn="l">
              <a:lnSpc>
                <a:spcPct val="90000"/>
              </a:lnSpc>
              <a:spcBef>
                <a:spcPts val="1000"/>
              </a:spcBef>
              <a:spcAft>
                <a:spcPts val="0"/>
              </a:spcAft>
              <a:buClr>
                <a:schemeClr val="dk1"/>
              </a:buClr>
              <a:buSzPts val="2400"/>
              <a:buFont typeface="Noto Sans Symbols"/>
              <a:buChar char="✔"/>
            </a:pPr>
            <a:r xmlns:a="http://schemas.openxmlformats.org/drawingml/2006/main">
              <a:rPr i="1" lang="en" sz="2400"/>
              <a:t>Fighting (driven by anger, resentment and the desire for revenge)</a:t>
            </a:r>
            <a:endParaRPr xmlns:a="http://schemas.openxmlformats.org/drawingml/2006/main"/>
          </a:p>
          <a:p>
            <a:pPr xmlns:a="http://schemas.openxmlformats.org/drawingml/2006/main" indent="-228600" lvl="0" marL="228600" rtl="0" algn="l">
              <a:lnSpc>
                <a:spcPct val="90000"/>
              </a:lnSpc>
              <a:spcBef>
                <a:spcPts val="1000"/>
              </a:spcBef>
              <a:spcAft>
                <a:spcPts val="0"/>
              </a:spcAft>
              <a:buClr>
                <a:schemeClr val="dk1"/>
              </a:buClr>
              <a:buSzPts val="2400"/>
              <a:buFont typeface="Noto Sans Symbols"/>
              <a:buChar char="✔"/>
            </a:pPr>
            <a:r xmlns:a="http://schemas.openxmlformats.org/drawingml/2006/main">
              <a:rPr i="1" lang="en" sz="2400"/>
              <a:t>Flee (when we withdraw from the source</a:t>
            </a:r>
            <a:r xmlns:a="http://schemas.openxmlformats.org/drawingml/2006/main">
              <a:rPr lang="en" sz="2400"/>
              <a:t> </a:t>
            </a:r>
            <a:r xmlns:a="http://schemas.openxmlformats.org/drawingml/2006/main">
              <a:rPr i="1" lang="en" sz="2400"/>
              <a:t>of threat)</a:t>
            </a:r>
            <a:endParaRPr xmlns:a="http://schemas.openxmlformats.org/drawingml/2006/main"/>
          </a:p>
          <a:p>
            <a:pPr xmlns:a="http://schemas.openxmlformats.org/drawingml/2006/main" indent="-228600" lvl="0" marL="228600" rtl="0" algn="l">
              <a:lnSpc>
                <a:spcPct val="90000"/>
              </a:lnSpc>
              <a:spcBef>
                <a:spcPts val="1000"/>
              </a:spcBef>
              <a:spcAft>
                <a:spcPts val="0"/>
              </a:spcAft>
              <a:buClr>
                <a:schemeClr val="dk1"/>
              </a:buClr>
              <a:buSzPts val="2400"/>
              <a:buFont typeface="Noto Sans Symbols"/>
              <a:buChar char="✔"/>
            </a:pPr>
            <a:r xmlns:a="http://schemas.openxmlformats.org/drawingml/2006/main">
              <a:rPr i="1" lang="en" sz="2400"/>
              <a:t>freeze</a:t>
            </a:r>
            <a:endParaRPr xmlns:a="http://schemas.openxmlformats.org/drawingml/2006/main" i="1" sz="2400"/>
          </a:p>
          <a:p>
            <a:pPr xmlns:a="http://schemas.openxmlformats.org/drawingml/2006/main" indent="-50800" lvl="0" marL="228600" rtl="0" algn="l">
              <a:lnSpc>
                <a:spcPct val="90000"/>
              </a:lnSpc>
              <a:spcBef>
                <a:spcPts val="1000"/>
              </a:spcBef>
              <a:spcAft>
                <a:spcPts val="0"/>
              </a:spcAft>
              <a:buClr>
                <a:schemeClr val="dk1"/>
              </a:buClr>
              <a:buSzPts val="2800"/>
              <a:buNone/>
            </a:pPr>
            <a:r xmlns:a="http://schemas.openxmlformats.org/drawingml/2006/main">
              <a:t/>
            </a:r>
            <a:endParaRPr xmlns:a="http://schemas.openxmlformats.org/drawingml/2006/main"/>
          </a:p>
        </p:txBody>
      </p:sp>
      <p:pic>
        <p:nvPicPr>
          <p:cNvPr id="224" name="Google Shape;224;p31"/>
          <p:cNvPicPr preferRelativeResize="0"/>
          <p:nvPr/>
        </p:nvPicPr>
        <p:blipFill rotWithShape="1">
          <a:blip r:embed="rId3">
            <a:alphaModFix/>
          </a:blip>
          <a:srcRect b="13339" l="0" r="0" t="0"/>
          <a:stretch/>
        </p:blipFill>
        <p:spPr>
          <a:xfrm>
            <a:off x="6096000" y="3711575"/>
            <a:ext cx="4880050" cy="2955723"/>
          </a:xfrm>
          <a:prstGeom prst="rect">
            <a:avLst/>
          </a:prstGeom>
          <a:noFill/>
          <a:ln>
            <a:noFill/>
          </a:ln>
        </p:spPr>
      </p:pic>
      <p:sp>
        <p:nvSpPr>
          <p:cNvPr id="225" name="Google Shape;225;p31"/>
          <p:cNvSpPr txBox="1"/>
          <p:nvPr/>
        </p:nvSpPr>
        <p:spPr>
          <a:xfrm>
            <a:off x="606350" y="4264748"/>
            <a:ext cx="4880050" cy="2062103"/>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b="1" i="1" lang="en" sz="2800">
                <a:solidFill>
                  <a:srgbClr val="FF0000"/>
                </a:solidFill>
                <a:latin typeface="Calibri"/>
                <a:ea typeface="Calibri"/>
                <a:cs typeface="Calibri"/>
                <a:sym typeface="Calibri"/>
              </a:rPr>
              <a:t>Attention</a:t>
            </a:r>
            <a:endParaRPr xmlns:a="http://schemas.openxmlformats.org/drawingml/2006/main"/>
          </a:p>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b="1" i="1" sz="2000">
              <a:solidFill>
                <a:schemeClr val="dk1"/>
              </a:solidFill>
              <a:latin typeface="Calibri"/>
              <a:ea typeface="Calibri"/>
              <a:cs typeface="Calibri"/>
              <a:sym typeface="Calibri"/>
            </a:endParaRPr>
          </a:p>
          <a:p>
            <a:pPr xmlns:a="http://schemas.openxmlformats.org/drawingml/2006/main" indent="0" lvl="0" marL="0" marR="0" rtl="0" algn="ctr">
              <a:spcBef>
                <a:spcPts val="0"/>
              </a:spcBef>
              <a:spcAft>
                <a:spcPts val="0"/>
              </a:spcAft>
              <a:buNone/>
            </a:pPr>
            <a:r xmlns:a="http://schemas.openxmlformats.org/drawingml/2006/main">
              <a:rPr i="1" lang="en" sz="2000">
                <a:solidFill>
                  <a:schemeClr val="dk1"/>
                </a:solidFill>
                <a:latin typeface="Calibri"/>
                <a:ea typeface="Calibri"/>
                <a:cs typeface="Calibri"/>
                <a:sym typeface="Calibri"/>
              </a:rPr>
              <a:t>Greater sensitivity if in history itself there have been violations of our dignity, especially those who should have taken care of us, protected us</a:t>
            </a:r>
            <a:endParaRPr xmlns:a="http://schemas.openxmlformats.org/drawingml/2006/main" sz="2000">
              <a:solidFill>
                <a:schemeClr val="dk1"/>
              </a:solidFill>
              <a:latin typeface="Calibri"/>
              <a:ea typeface="Calibri"/>
              <a:cs typeface="Calibri"/>
              <a:sym typeface="Calibri"/>
            </a:endParaRPr>
          </a:p>
        </p:txBody>
      </p:sp>
      <p:cxnSp>
        <p:nvCxnSpPr>
          <p:cNvPr id="226" name="Google Shape;226;p31"/>
          <p:cNvCxnSpPr/>
          <p:nvPr/>
        </p:nvCxnSpPr>
        <p:spPr>
          <a:xfrm>
            <a:off x="8985896" y="2425700"/>
            <a:ext cx="1390004" cy="1606550"/>
          </a:xfrm>
          <a:prstGeom prst="straightConnector1">
            <a:avLst/>
          </a:prstGeom>
          <a:noFill/>
          <a:ln cap="flat" cmpd="sng" w="85725">
            <a:solidFill>
              <a:srgbClr val="FF0000"/>
            </a:solidFill>
            <a:prstDash val="solid"/>
            <a:miter lim="800000"/>
            <a:headEnd len="sm" w="sm" type="none"/>
            <a:tailEnd len="med" w="med" type="triangle"/>
          </a:ln>
        </p:spPr>
      </p:cxnSp>
      <p:cxnSp>
        <p:nvCxnSpPr>
          <p:cNvPr id="227" name="Google Shape;227;p31"/>
          <p:cNvCxnSpPr/>
          <p:nvPr/>
        </p:nvCxnSpPr>
        <p:spPr>
          <a:xfrm>
            <a:off x="7340600" y="2870200"/>
            <a:ext cx="1242643" cy="1066800"/>
          </a:xfrm>
          <a:prstGeom prst="straightConnector1">
            <a:avLst/>
          </a:prstGeom>
          <a:noFill/>
          <a:ln cap="flat" cmpd="sng" w="92075">
            <a:solidFill>
              <a:srgbClr val="FF0000"/>
            </a:solidFill>
            <a:prstDash val="solid"/>
            <a:miter lim="800000"/>
            <a:headEnd len="sm" w="sm" type="none"/>
            <a:tailEnd len="med" w="med" type="triangle"/>
          </a:ln>
        </p:spPr>
      </p:cxnSp>
      <p:cxnSp>
        <p:nvCxnSpPr>
          <p:cNvPr id="228" name="Google Shape;228;p31"/>
          <p:cNvCxnSpPr/>
          <p:nvPr/>
        </p:nvCxnSpPr>
        <p:spPr>
          <a:xfrm>
            <a:off x="2578100" y="3219450"/>
            <a:ext cx="4064000" cy="984250"/>
          </a:xfrm>
          <a:prstGeom prst="straightConnector1">
            <a:avLst/>
          </a:prstGeom>
          <a:noFill/>
          <a:ln cap="flat" cmpd="sng" w="98425">
            <a:solidFill>
              <a:srgbClr val="FF0000"/>
            </a:solidFill>
            <a:prstDash val="solid"/>
            <a:miter lim="800000"/>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idx="1" type="body"/>
          </p:nvPr>
        </p:nvSpPr>
        <p:spPr>
          <a:xfrm>
            <a:off x="423917" y="801222"/>
            <a:ext cx="5047593" cy="5421778"/>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ctr">
              <a:lnSpc>
                <a:spcPct val="90000"/>
              </a:lnSpc>
              <a:spcBef>
                <a:spcPts val="0"/>
              </a:spcBef>
              <a:spcAft>
                <a:spcPts val="0"/>
              </a:spcAft>
              <a:buClr>
                <a:schemeClr val="dk1"/>
              </a:buClr>
              <a:buSzPts val="2800"/>
              <a:buNone/>
            </a:pPr>
            <a:r xmlns:a="http://schemas.openxmlformats.org/drawingml/2006/main">
              <a:rPr lang="en"/>
              <a:t>We are going to work with an image “being a baby”.</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ts val="2800"/>
              <a:buNone/>
            </a:pPr>
            <a:r xmlns:a="http://schemas.openxmlformats.org/drawingml/2006/main">
              <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ts val="2800"/>
              <a:buNone/>
            </a:pPr>
            <a:r xmlns:a="http://schemas.openxmlformats.org/drawingml/2006/main">
              <a:rPr lang="en"/>
              <a:t>And it is that we have all been babies in our history</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ts val="2800"/>
              <a:buNone/>
            </a:pPr>
            <a:r xmlns:a="http://schemas.openxmlformats.org/drawingml/2006/main">
              <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ts val="2800"/>
              <a:buNone/>
            </a:pPr>
            <a:r xmlns:a="http://schemas.openxmlformats.org/drawingml/2006/main">
              <a:rPr lang="en"/>
              <a:t>But it is also a metaphorical image: </a:t>
            </a:r>
            <a:r xmlns:a="http://schemas.openxmlformats.org/drawingml/2006/main">
              <a:rPr b="1" lang="en"/>
              <a:t>human vulnerability imagined as a baby </a:t>
            </a:r>
            <a:r xmlns:a="http://schemas.openxmlformats.org/drawingml/2006/main">
              <a:rPr lang="en"/>
              <a:t>, in my own hands or in the hands of others.</a:t>
            </a:r>
            <a:endParaRPr xmlns:a="http://schemas.openxmlformats.org/drawingml/2006/main"/>
          </a:p>
        </p:txBody>
      </p:sp>
      <p:pic>
        <p:nvPicPr>
          <p:cNvPr id="99" name="Google Shape;99;p14"/>
          <p:cNvPicPr preferRelativeResize="0"/>
          <p:nvPr/>
        </p:nvPicPr>
        <p:blipFill rotWithShape="1">
          <a:blip r:embed="rId3">
            <a:alphaModFix/>
          </a:blip>
          <a:srcRect b="0" l="0" r="0" t="0"/>
          <a:stretch/>
        </p:blipFill>
        <p:spPr>
          <a:xfrm>
            <a:off x="5826016" y="486104"/>
            <a:ext cx="5753100" cy="609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ph type="title"/>
          </p:nvPr>
        </p:nvSpPr>
        <p:spPr>
          <a:xfrm>
            <a:off x="629307" y="1055852"/>
            <a:ext cx="5466693" cy="3935248"/>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dk1"/>
              </a:buClr>
              <a:buSzPts val="2000"/>
              <a:buFont typeface="Times"/>
              <a:buNone/>
            </a:pPr>
            <a:br xmlns:a="http://schemas.openxmlformats.org/drawingml/2006/main">
              <a:rPr i="1" lang="es-PE" sz="2000">
                <a:latin typeface="Times"/>
                <a:ea typeface="Times"/>
                <a:cs typeface="Times"/>
                <a:sym typeface="Times"/>
              </a:rPr>
            </a:br>
            <a:br xmlns:a="http://schemas.openxmlformats.org/drawingml/2006/main">
              <a:rPr lang="es-PE" sz="3200">
                <a:latin typeface="Calibri"/>
                <a:ea typeface="Calibri"/>
                <a:cs typeface="Calibri"/>
                <a:sym typeface="Calibri"/>
              </a:rPr>
            </a:br>
            <a:br xmlns:a="http://schemas.openxmlformats.org/drawingml/2006/main">
              <a:rPr i="1" lang="es-PE" sz="3200">
                <a:latin typeface="Calibri"/>
                <a:ea typeface="Calibri"/>
                <a:cs typeface="Calibri"/>
                <a:sym typeface="Calibri"/>
              </a:rPr>
            </a:br>
            <a:r xmlns:a="http://schemas.openxmlformats.org/drawingml/2006/main">
              <a:rPr lang="en" sz="2800">
                <a:latin typeface="Calibri"/>
                <a:ea typeface="Calibri"/>
                <a:cs typeface="Calibri"/>
                <a:sym typeface="Calibri"/>
              </a:rPr>
              <a:t>We all have the potential to do harm when we feel threatened (whether we want to or not) and if we don't learn to manage conflicts, understanding the impact of our own or others' behavior on our perceived dignity, we generate RUPTURES IN THE </a:t>
            </a:r>
            <a:br xmlns:a="http://schemas.openxmlformats.org/drawingml/2006/main">
              <a:rPr lang="es-PE" sz="2800">
                <a:latin typeface="Calibri"/>
                <a:ea typeface="Calibri"/>
                <a:cs typeface="Calibri"/>
                <a:sym typeface="Calibri"/>
              </a:rPr>
            </a:br>
            <a:br xmlns:a="http://schemas.openxmlformats.org/drawingml/2006/main">
              <a:rPr lang="es-PE" sz="2800">
                <a:latin typeface="Calibri"/>
                <a:ea typeface="Calibri"/>
                <a:cs typeface="Calibri"/>
                <a:sym typeface="Calibri"/>
              </a:rPr>
            </a:br>
            <a:r xmlns:a="http://schemas.openxmlformats.org/drawingml/2006/main">
              <a:rPr b="1" lang="en" sz="2800">
                <a:latin typeface="Calibri"/>
                <a:ea typeface="Calibri"/>
                <a:cs typeface="Calibri"/>
                <a:sym typeface="Calibri"/>
              </a:rPr>
              <a:t>CONNECTION</a:t>
            </a:r>
            <a:br xmlns:a="http://schemas.openxmlformats.org/drawingml/2006/main">
              <a:rPr b="1" lang="es-PE" sz="2800">
                <a:latin typeface="Calibri"/>
                <a:ea typeface="Calibri"/>
                <a:cs typeface="Calibri"/>
                <a:sym typeface="Calibri"/>
              </a:rPr>
            </a:br>
            <a:br xmlns:a="http://schemas.openxmlformats.org/drawingml/2006/main">
              <a:rPr lang="es-PE" sz="2800">
                <a:latin typeface="Calibri"/>
                <a:ea typeface="Calibri"/>
                <a:cs typeface="Calibri"/>
                <a:sym typeface="Calibri"/>
              </a:rPr>
            </a:br>
            <a:br xmlns:a="http://schemas.openxmlformats.org/drawingml/2006/main">
              <a:rPr lang="es-PE" sz="2800">
                <a:latin typeface="Calibri"/>
                <a:ea typeface="Calibri"/>
                <a:cs typeface="Calibri"/>
                <a:sym typeface="Calibri"/>
              </a:rPr>
            </a:br>
            <a:r xmlns:a="http://schemas.openxmlformats.org/drawingml/2006/main">
              <a:rPr lang="en" sz="2800">
                <a:latin typeface="Calibri"/>
                <a:ea typeface="Calibri"/>
                <a:cs typeface="Calibri"/>
                <a:sym typeface="Calibri"/>
              </a:rPr>
              <a:t> </a:t>
            </a:r>
            <a:br xmlns:a="http://schemas.openxmlformats.org/drawingml/2006/main">
              <a:rPr lang="es-PE" sz="2800">
                <a:latin typeface="Calibri"/>
                <a:ea typeface="Calibri"/>
                <a:cs typeface="Calibri"/>
                <a:sym typeface="Calibri"/>
              </a:rPr>
            </a:br>
            <a:r xmlns:a="http://schemas.openxmlformats.org/drawingml/2006/main">
              <a:rPr b="1" lang="en" sz="2800">
                <a:latin typeface="Calibri"/>
                <a:ea typeface="Calibri"/>
                <a:cs typeface="Calibri"/>
                <a:sym typeface="Calibri"/>
              </a:rPr>
              <a:t>THE COVENANT IS BREAKED IN THE EVERYDAY</a:t>
            </a:r>
            <a:endParaRPr xmlns:a="http://schemas.openxmlformats.org/drawingml/2006/main"/>
          </a:p>
        </p:txBody>
      </p:sp>
      <p:sp>
        <p:nvSpPr>
          <p:cNvPr id="234" name="Google Shape;234;p32"/>
          <p:cNvSpPr/>
          <p:nvPr/>
        </p:nvSpPr>
        <p:spPr>
          <a:xfrm>
            <a:off x="3314395" y="4584700"/>
            <a:ext cx="45719" cy="635000"/>
          </a:xfrm>
          <a:prstGeom prst="downArrow">
            <a:avLst>
              <a:gd fmla="val 50000" name="adj1"/>
              <a:gd fmla="val 50000" name="adj2"/>
            </a:avLst>
          </a:prstGeom>
          <a:solidFill>
            <a:srgbClr val="C00000">
              <a:alpha val="94901"/>
            </a:srgbClr>
          </a:solidFill>
          <a:ln cap="flat" cmpd="sng" w="79375">
            <a:solidFill>
              <a:srgbClr val="C00000">
                <a:alpha val="89803"/>
              </a:srgbClr>
            </a:solidFill>
            <a:prstDash val="solid"/>
            <a:miter lim="800000"/>
            <a:headEnd len="sm" w="sm" type="none"/>
            <a:tailEnd len="sm" w="sm" type="none"/>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pic>
        <p:nvPicPr>
          <p:cNvPr id="235" name="Google Shape;235;p32"/>
          <p:cNvPicPr preferRelativeResize="0"/>
          <p:nvPr/>
        </p:nvPicPr>
        <p:blipFill rotWithShape="1">
          <a:blip r:embed="rId3">
            <a:alphaModFix/>
          </a:blip>
          <a:srcRect b="0" l="0" r="0" t="0"/>
          <a:stretch/>
        </p:blipFill>
        <p:spPr>
          <a:xfrm>
            <a:off x="6329683" y="1723165"/>
            <a:ext cx="5626100" cy="376323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C:\Users\BelenRoma\Documents\Belén\Belén documentos completos\imagenes de mi face\fotos bonitas\pies\556689_383949381692572_1877029853_n.jpg" id="240" name="Google Shape;240;p33"/>
          <p:cNvPicPr preferRelativeResize="0"/>
          <p:nvPr/>
        </p:nvPicPr>
        <p:blipFill rotWithShape="1">
          <a:blip r:embed="rId3">
            <a:alphaModFix/>
          </a:blip>
          <a:srcRect b="17216" l="0" r="0" t="8810"/>
          <a:stretch/>
        </p:blipFill>
        <p:spPr>
          <a:xfrm>
            <a:off x="118624" y="436943"/>
            <a:ext cx="8089476" cy="5984113"/>
          </a:xfrm>
          <a:custGeom>
            <a:rect b="b" l="l" r="r" t="t"/>
            <a:pathLst>
              <a:path extrusionOk="0" h="6858000" w="9270806">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a:noFill/>
          </a:ln>
        </p:spPr>
      </p:pic>
      <p:sp>
        <p:nvSpPr>
          <p:cNvPr id="241" name="Google Shape;241;p33"/>
          <p:cNvSpPr txBox="1"/>
          <p:nvPr/>
        </p:nvSpPr>
        <p:spPr>
          <a:xfrm>
            <a:off x="8447728" y="1659285"/>
            <a:ext cx="3350572" cy="353943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b="1" lang="en" sz="2800">
                <a:solidFill>
                  <a:schemeClr val="dk1"/>
                </a:solidFill>
                <a:latin typeface="Quattrocento Sans"/>
                <a:ea typeface="Quattrocento Sans"/>
                <a:cs typeface="Quattrocento Sans"/>
                <a:sym typeface="Quattrocento Sans"/>
              </a:rPr>
              <a:t>VULNERABLE PEOPLE</a:t>
            </a:r>
            <a:endParaRPr xmlns:a="http://schemas.openxmlformats.org/drawingml/2006/main"/>
          </a:p>
          <a:p>
            <a:pPr xmlns:a="http://schemas.openxmlformats.org/drawingml/2006/main" indent="0" lvl="0" marL="0" marR="0" rtl="0" algn="ctr">
              <a:spcBef>
                <a:spcPts val="0"/>
              </a:spcBef>
              <a:spcAft>
                <a:spcPts val="0"/>
              </a:spcAft>
              <a:buNone/>
            </a:pPr>
            <a:r xmlns:a="http://schemas.openxmlformats.org/drawingml/2006/main">
              <a:rPr b="1" lang="en" sz="2800">
                <a:solidFill>
                  <a:schemeClr val="dk1"/>
                </a:solidFill>
                <a:latin typeface="Quattrocento Sans"/>
                <a:ea typeface="Quattrocento Sans"/>
                <a:cs typeface="Quattrocento Sans"/>
                <a:sym typeface="Quattrocento Sans"/>
              </a:rPr>
              <a:t>WALKING</a:t>
            </a:r>
            <a:endParaRPr xmlns:a="http://schemas.openxmlformats.org/drawingml/2006/main"/>
          </a:p>
          <a:p>
            <a:pPr xmlns:a="http://schemas.openxmlformats.org/drawingml/2006/main" indent="0" lvl="0" marL="0" marR="0" rtl="0" algn="ctr">
              <a:spcBef>
                <a:spcPts val="0"/>
              </a:spcBef>
              <a:spcAft>
                <a:spcPts val="0"/>
              </a:spcAft>
              <a:buNone/>
            </a:pPr>
            <a:r xmlns:a="http://schemas.openxmlformats.org/drawingml/2006/main">
              <a:rPr b="1" lang="en" sz="2800">
                <a:solidFill>
                  <a:schemeClr val="dk1"/>
                </a:solidFill>
                <a:latin typeface="Quattrocento Sans"/>
                <a:ea typeface="Quattrocento Sans"/>
                <a:cs typeface="Quattrocento Sans"/>
                <a:sym typeface="Quattrocento Sans"/>
              </a:rPr>
              <a:t>JOINTS</a:t>
            </a:r>
            <a:endParaRPr xmlns:a="http://schemas.openxmlformats.org/drawingml/2006/main"/>
          </a:p>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b="1" sz="2800">
              <a:solidFill>
                <a:schemeClr val="dk1"/>
              </a:solidFill>
              <a:latin typeface="Quattrocento Sans"/>
              <a:ea typeface="Quattrocento Sans"/>
              <a:cs typeface="Quattrocento Sans"/>
              <a:sym typeface="Quattrocento Sans"/>
            </a:endParaRPr>
          </a:p>
          <a:p>
            <a:pPr xmlns:a="http://schemas.openxmlformats.org/drawingml/2006/main" indent="0" lvl="0" marL="0" marR="0" rtl="0" algn="ctr">
              <a:spcBef>
                <a:spcPts val="0"/>
              </a:spcBef>
              <a:spcAft>
                <a:spcPts val="0"/>
              </a:spcAft>
              <a:buNone/>
            </a:pPr>
            <a:r xmlns:a="http://schemas.openxmlformats.org/drawingml/2006/main">
              <a:rPr b="1" lang="en" sz="2800">
                <a:solidFill>
                  <a:schemeClr val="dk1"/>
                </a:solidFill>
                <a:latin typeface="Quattrocento Sans"/>
                <a:ea typeface="Quattrocento Sans"/>
                <a:cs typeface="Quattrocento Sans"/>
                <a:sym typeface="Quattrocento Sans"/>
              </a:rPr>
              <a:t>A CHALLENGE AND A NEED</a:t>
            </a:r>
            <a:endParaRPr xmlns:a="http://schemas.openxmlformats.org/drawingml/2006/main"/>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4"/>
          <p:cNvSpPr txBox="1"/>
          <p:nvPr>
            <p:ph idx="1" type="body"/>
          </p:nvPr>
        </p:nvSpPr>
        <p:spPr>
          <a:xfrm>
            <a:off x="774700" y="1054100"/>
            <a:ext cx="7010400" cy="5059363"/>
          </a:xfrm>
          <a:prstGeom prst="rect">
            <a:avLst/>
          </a:prstGeom>
          <a:noFill/>
          <a:ln>
            <a:noFill/>
          </a:ln>
        </p:spPr>
        <p:txBody>
          <a:bodyPr anchorCtr="0" anchor="t" bIns="45700" lIns="91425" spcFirstLastPara="1" rIns="91425" wrap="square" tIns="45700">
            <a:normAutofit fontScale="92500" lnSpcReduction="10000"/>
          </a:bodyPr>
          <a:lstStyle/>
          <a:p>
            <a:pPr xmlns:a="http://schemas.openxmlformats.org/drawingml/2006/main" indent="-228600" lvl="0" marL="228600" rtl="0" algn="l">
              <a:lnSpc>
                <a:spcPct val="90000"/>
              </a:lnSpc>
              <a:spcBef>
                <a:spcPts val="0"/>
              </a:spcBef>
              <a:spcAft>
                <a:spcPts val="0"/>
              </a:spcAft>
              <a:buClr>
                <a:schemeClr val="dk1"/>
              </a:buClr>
              <a:buSzPct val="100000"/>
              <a:buChar char="•"/>
            </a:pPr>
            <a:r xmlns:a="http://schemas.openxmlformats.org/drawingml/2006/main">
              <a:rPr lang="en"/>
              <a:t>Recognize conflicts in daily life and have the wisdom to appease our "go beyond the old brain" system when it comes to treating ourselves</a:t>
            </a:r>
            <a:endParaRPr xmlns:a="http://schemas.openxmlformats.org/drawingml/2006/main" sz="2800"/>
          </a:p>
          <a:p>
            <a:pPr xmlns:a="http://schemas.openxmlformats.org/drawingml/2006/main" indent="-228600" lvl="0" marL="228600" rtl="0" algn="l">
              <a:lnSpc>
                <a:spcPct val="90000"/>
              </a:lnSpc>
              <a:spcBef>
                <a:spcPts val="1000"/>
              </a:spcBef>
              <a:spcAft>
                <a:spcPts val="0"/>
              </a:spcAft>
              <a:buClr>
                <a:schemeClr val="dk1"/>
              </a:buClr>
              <a:buSzPct val="100000"/>
              <a:buChar char="•"/>
            </a:pPr>
            <a:r xmlns:a="http://schemas.openxmlformats.org/drawingml/2006/main">
              <a:rPr lang="en" sz="2800"/>
              <a:t>Invited to walk together, also with those who are different, from care to human dignity</a:t>
            </a:r>
            <a:endParaRPr xmlns:a="http://schemas.openxmlformats.org/drawingml/2006/main"/>
          </a:p>
          <a:p>
            <a:pPr xmlns:a="http://schemas.openxmlformats.org/drawingml/2006/main" indent="-228600" lvl="0" marL="228600" rtl="0" algn="l">
              <a:lnSpc>
                <a:spcPct val="90000"/>
              </a:lnSpc>
              <a:spcBef>
                <a:spcPts val="1000"/>
              </a:spcBef>
              <a:spcAft>
                <a:spcPts val="0"/>
              </a:spcAft>
              <a:buClr>
                <a:schemeClr val="dk1"/>
              </a:buClr>
              <a:buSzPct val="100000"/>
              <a:buChar char="•"/>
            </a:pPr>
            <a:r xmlns:a="http://schemas.openxmlformats.org/drawingml/2006/main">
              <a:rPr lang="en"/>
              <a:t>Develop a style of coexistence in the world, which takes us from the survival model to a model of prospering together: "Watch out for the other"</a:t>
            </a:r>
            <a:endParaRPr xmlns:a="http://schemas.openxmlformats.org/drawingml/2006/main"/>
          </a:p>
          <a:p>
            <a:pPr xmlns:a="http://schemas.openxmlformats.org/drawingml/2006/main" indent="-228600" lvl="0" marL="228600" rtl="0" algn="l">
              <a:lnSpc>
                <a:spcPct val="90000"/>
              </a:lnSpc>
              <a:spcBef>
                <a:spcPts val="1000"/>
              </a:spcBef>
              <a:spcAft>
                <a:spcPts val="0"/>
              </a:spcAft>
              <a:buClr>
                <a:schemeClr val="dk1"/>
              </a:buClr>
              <a:buSzPct val="100000"/>
              <a:buChar char="•"/>
            </a:pPr>
            <a:r xmlns:a="http://schemas.openxmlformats.org/drawingml/2006/main">
              <a:rPr lang="en"/>
              <a:t>Ability to give and receive dignity and to recognize dignity in all forms of life on the planet and higher forces</a:t>
            </a:r>
            <a:endParaRPr xmlns:a="http://schemas.openxmlformats.org/drawingml/2006/main"/>
          </a:p>
          <a:p>
            <a:pPr xmlns:a="http://schemas.openxmlformats.org/drawingml/2006/main" indent="-64135" lvl="0" marL="228600" rtl="0" algn="l">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a:p>
          <a:p>
            <a:pPr xmlns:a="http://schemas.openxmlformats.org/drawingml/2006/main" indent="-64135" lvl="0" marL="228600" rtl="0" algn="l">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sz="2800"/>
          </a:p>
          <a:p>
            <a:pPr xmlns:a="http://schemas.openxmlformats.org/drawingml/2006/main" indent="-64135" lvl="0" marL="228600" rtl="0" algn="l">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a:p>
        </p:txBody>
      </p:sp>
      <p:pic>
        <p:nvPicPr>
          <p:cNvPr id="247" name="Google Shape;247;p34"/>
          <p:cNvPicPr preferRelativeResize="0"/>
          <p:nvPr/>
        </p:nvPicPr>
        <p:blipFill rotWithShape="1">
          <a:blip r:embed="rId3">
            <a:alphaModFix/>
          </a:blip>
          <a:srcRect b="0" l="0" r="0" t="0"/>
          <a:stretch/>
        </p:blipFill>
        <p:spPr>
          <a:xfrm>
            <a:off x="8013700" y="2079849"/>
            <a:ext cx="3052377" cy="30078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3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sp>
        <p:nvSpPr>
          <p:cNvPr id="253" name="Google Shape;253;p35"/>
          <p:cNvSpPr/>
          <p:nvPr/>
        </p:nvSpPr>
        <p:spPr>
          <a:xfrm flipH="1" rot="-5400000">
            <a:off x="2666617" y="-2666188"/>
            <a:ext cx="6858000" cy="12191233"/>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sp>
        <p:nvSpPr>
          <p:cNvPr id="254" name="Google Shape;254;p35"/>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sp>
        <p:nvSpPr>
          <p:cNvPr id="255" name="Google Shape;255;p35"/>
          <p:cNvSpPr/>
          <p:nvPr/>
        </p:nvSpPr>
        <p:spPr>
          <a:xfrm flipH="1" rot="-5400000">
            <a:off x="3649491" y="-1685840"/>
            <a:ext cx="4894564" cy="12193546"/>
          </a:xfrm>
          <a:prstGeom prst="rect">
            <a:avLst/>
          </a:prstGeom>
          <a:gradFill>
            <a:gsLst>
              <a:gs pos="0">
                <a:srgbClr val="9CC2E5">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pic>
        <p:nvPicPr>
          <p:cNvPr id="256" name="Google Shape;256;p35"/>
          <p:cNvPicPr preferRelativeResize="0"/>
          <p:nvPr/>
        </p:nvPicPr>
        <p:blipFill rotWithShape="1">
          <a:blip r:embed="rId3">
            <a:alphaModFix/>
          </a:blip>
          <a:srcRect b="0" l="0" r="0" t="0"/>
          <a:stretch/>
        </p:blipFill>
        <p:spPr>
          <a:xfrm>
            <a:off x="2705100" y="38100"/>
            <a:ext cx="6819472" cy="6819472"/>
          </a:xfrm>
          <a:prstGeom prst="rect">
            <a:avLst/>
          </a:prstGeom>
          <a:noFill/>
          <a:ln>
            <a:noFill/>
          </a:ln>
        </p:spPr>
      </p:pic>
      <p:sp>
        <p:nvSpPr>
          <p:cNvPr id="257" name="Google Shape;257;p35"/>
          <p:cNvSpPr txBox="1"/>
          <p:nvPr/>
        </p:nvSpPr>
        <p:spPr>
          <a:xfrm>
            <a:off x="9486900" y="397050"/>
            <a:ext cx="2630657" cy="584775"/>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en" sz="3200">
                <a:solidFill>
                  <a:schemeClr val="lt1"/>
                </a:solidFill>
                <a:latin typeface="Calibri"/>
                <a:ea typeface="Calibri"/>
                <a:cs typeface="Calibri"/>
                <a:sym typeface="Calibri"/>
              </a:rPr>
              <a:t>avatar movie</a:t>
            </a:r>
            <a:endParaRPr xmlns:a="http://schemas.openxmlformats.org/drawingml/2006/main"/>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6"/>
          <p:cNvSpPr txBox="1"/>
          <p:nvPr>
            <p:ph idx="1" type="body"/>
          </p:nvPr>
        </p:nvSpPr>
        <p:spPr>
          <a:xfrm>
            <a:off x="364728" y="1753823"/>
            <a:ext cx="6823472" cy="3672433"/>
          </a:xfrm>
          <a:prstGeom prst="rect">
            <a:avLst/>
          </a:prstGeom>
          <a:noFill/>
          <a:ln>
            <a:noFill/>
          </a:ln>
        </p:spPr>
        <p:txBody>
          <a:bodyPr anchorCtr="0" anchor="t" bIns="45700" lIns="91425" spcFirstLastPara="1" rIns="91425" wrap="square" tIns="45700">
            <a:normAutofit/>
          </a:bodyPr>
          <a:lstStyle/>
          <a:p>
            <a:pPr xmlns:a="http://schemas.openxmlformats.org/drawingml/2006/main" indent="-228600" lvl="0" marL="228600" rtl="0" algn="ctr">
              <a:lnSpc>
                <a:spcPct val="90000"/>
              </a:lnSpc>
              <a:spcBef>
                <a:spcPts val="0"/>
              </a:spcBef>
              <a:spcAft>
                <a:spcPts val="0"/>
              </a:spcAft>
              <a:buClr>
                <a:schemeClr val="dk1"/>
              </a:buClr>
              <a:buSzPts val="2800"/>
              <a:buNone/>
            </a:pPr>
            <a:r xmlns:a="http://schemas.openxmlformats.org/drawingml/2006/main">
              <a:rPr lang="en"/>
              <a:t>"Let's all walk together, take care of each other, take care of each other, don't hurt yourself, take care of your life, take care of your family... take care of the children, take care of the elderly (...), that this desire to take care of yourself grow in the heart"</a:t>
            </a:r>
            <a:endParaRPr xmlns:a="http://schemas.openxmlformats.org/drawingml/2006/main"/>
          </a:p>
          <a:p>
            <a:pPr xmlns:a="http://schemas.openxmlformats.org/drawingml/2006/main" indent="-228600" lvl="0" marL="228600" rtl="0" algn="ctr">
              <a:lnSpc>
                <a:spcPct val="90000"/>
              </a:lnSpc>
              <a:spcBef>
                <a:spcPts val="1000"/>
              </a:spcBef>
              <a:spcAft>
                <a:spcPts val="0"/>
              </a:spcAft>
              <a:buClr>
                <a:schemeClr val="dk1"/>
              </a:buClr>
              <a:buSzPts val="2800"/>
              <a:buNone/>
            </a:pPr>
            <a:r xmlns:a="http://schemas.openxmlformats.org/drawingml/2006/main">
              <a:t/>
            </a:r>
            <a:endParaRPr xmlns:a="http://schemas.openxmlformats.org/drawingml/2006/main"/>
          </a:p>
          <a:p>
            <a:pPr xmlns:a="http://schemas.openxmlformats.org/drawingml/2006/main" indent="-228600" lvl="0" marL="228600" rtl="0" algn="ctr">
              <a:lnSpc>
                <a:spcPct val="90000"/>
              </a:lnSpc>
              <a:spcBef>
                <a:spcPts val="1000"/>
              </a:spcBef>
              <a:spcAft>
                <a:spcPts val="0"/>
              </a:spcAft>
              <a:buClr>
                <a:schemeClr val="dk1"/>
              </a:buClr>
              <a:buSzPts val="2800"/>
              <a:buNone/>
            </a:pPr>
            <a:r xmlns:a="http://schemas.openxmlformats.org/drawingml/2006/main">
              <a:rPr lang="en"/>
              <a:t>(Pope Francisco)</a:t>
            </a:r>
            <a:endParaRPr xmlns:a="http://schemas.openxmlformats.org/drawingml/2006/main"/>
          </a:p>
          <a:p>
            <a:pPr xmlns:a="http://schemas.openxmlformats.org/drawingml/2006/main" indent="-50800" lvl="0" marL="228600" rtl="0" algn="l">
              <a:lnSpc>
                <a:spcPct val="90000"/>
              </a:lnSpc>
              <a:spcBef>
                <a:spcPts val="1000"/>
              </a:spcBef>
              <a:spcAft>
                <a:spcPts val="0"/>
              </a:spcAft>
              <a:buClr>
                <a:schemeClr val="dk1"/>
              </a:buClr>
              <a:buSzPts val="2800"/>
              <a:buNone/>
            </a:pPr>
            <a:r xmlns:a="http://schemas.openxmlformats.org/drawingml/2006/main">
              <a:t/>
            </a:r>
            <a:endParaRPr xmlns:a="http://schemas.openxmlformats.org/drawingml/2006/main"/>
          </a:p>
        </p:txBody>
      </p:sp>
      <p:pic>
        <p:nvPicPr>
          <p:cNvPr id="263" name="Google Shape;263;p36"/>
          <p:cNvPicPr preferRelativeResize="0"/>
          <p:nvPr/>
        </p:nvPicPr>
        <p:blipFill rotWithShape="1">
          <a:blip r:embed="rId3">
            <a:alphaModFix/>
          </a:blip>
          <a:srcRect b="0" l="0" r="0" t="0"/>
          <a:stretch/>
        </p:blipFill>
        <p:spPr>
          <a:xfrm>
            <a:off x="7477125" y="0"/>
            <a:ext cx="4714875"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37"/>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pic>
        <p:nvPicPr>
          <p:cNvPr descr="http://3.bp.blogspot.com/-wSkSt0Bl7rs/ThF6Q1ZcOPI/AAAAAAAAAFc/Fm9P1cJL__E/s320/Amigos_abrazo.jpg" id="269" name="Google Shape;269;p37"/>
          <p:cNvPicPr preferRelativeResize="0"/>
          <p:nvPr/>
        </p:nvPicPr>
        <p:blipFill rotWithShape="1">
          <a:blip r:embed="rId3">
            <a:alphaModFix/>
          </a:blip>
          <a:srcRect b="1130" l="0" r="0" t="0"/>
          <a:stretch/>
        </p:blipFill>
        <p:spPr>
          <a:xfrm>
            <a:off x="1" y="10"/>
            <a:ext cx="6936390" cy="6857990"/>
          </a:xfrm>
          <a:prstGeom prst="rect">
            <a:avLst/>
          </a:prstGeom>
          <a:noFill/>
          <a:ln>
            <a:noFill/>
          </a:ln>
        </p:spPr>
      </p:pic>
      <p:sp>
        <p:nvSpPr>
          <p:cNvPr id="270" name="Google Shape;270;p37"/>
          <p:cNvSpPr txBox="1"/>
          <p:nvPr>
            <p:ph idx="1" type="body"/>
          </p:nvPr>
        </p:nvSpPr>
        <p:spPr>
          <a:xfrm>
            <a:off x="6936391" y="1557619"/>
            <a:ext cx="4836509" cy="3742762"/>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ctr">
              <a:lnSpc>
                <a:spcPct val="90000"/>
              </a:lnSpc>
              <a:spcBef>
                <a:spcPts val="0"/>
              </a:spcBef>
              <a:spcAft>
                <a:spcPts val="0"/>
              </a:spcAft>
              <a:buClr>
                <a:schemeClr val="dk1"/>
              </a:buClr>
              <a:buSzPts val="3200"/>
              <a:buNone/>
            </a:pPr>
            <a:r xmlns:a="http://schemas.openxmlformats.org/drawingml/2006/main">
              <a:rPr lang="en" sz="3200"/>
              <a:t>Healing relationships, which are characterized by being </a:t>
            </a:r>
            <a:r xmlns:a="http://schemas.openxmlformats.org/drawingml/2006/main">
              <a:rPr b="1" i="1" lang="en" sz="3200"/>
              <a:t>"repairing, supportive, containing, encouraging, patient, tolerant and firm"</a:t>
            </a:r>
            <a:endParaRPr xmlns:a="http://schemas.openxmlformats.org/drawingml/2006/main"/>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4" name="Shape 274"/>
        <p:cNvGrpSpPr/>
        <p:nvPr/>
      </p:nvGrpSpPr>
      <p:grpSpPr>
        <a:xfrm>
          <a:off x="0" y="0"/>
          <a:ext cx="0" cy="0"/>
          <a:chOff x="0" y="0"/>
          <a:chExt cx="0" cy="0"/>
        </a:xfrm>
      </p:grpSpPr>
      <p:sp>
        <p:nvSpPr>
          <p:cNvPr id="275" name="Google Shape;275;p38"/>
          <p:cNvSpPr txBox="1"/>
          <p:nvPr>
            <p:ph idx="1" type="body"/>
          </p:nvPr>
        </p:nvSpPr>
        <p:spPr>
          <a:xfrm>
            <a:off x="1940765" y="5973816"/>
            <a:ext cx="8859755" cy="695544"/>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ctr">
              <a:lnSpc>
                <a:spcPct val="90000"/>
              </a:lnSpc>
              <a:spcBef>
                <a:spcPts val="0"/>
              </a:spcBef>
              <a:spcAft>
                <a:spcPts val="0"/>
              </a:spcAft>
              <a:buClr>
                <a:srgbClr val="FFC000"/>
              </a:buClr>
              <a:buSzPts val="2800"/>
              <a:buNone/>
            </a:pPr>
            <a:r xmlns:a="http://schemas.openxmlformats.org/drawingml/2006/main">
              <a:rPr b="1" lang="en">
                <a:solidFill>
                  <a:srgbClr val="FFC000"/>
                </a:solidFill>
                <a:latin typeface="Quattrocento Sans"/>
                <a:ea typeface="Quattrocento Sans"/>
                <a:cs typeface="Quattrocento Sans"/>
                <a:sym typeface="Quattrocento Sans"/>
              </a:rPr>
              <a:t>HEAL, CALM, CONSOLE</a:t>
            </a:r>
            <a:endParaRPr xmlns:a="http://schemas.openxmlformats.org/drawingml/2006/main"/>
          </a:p>
        </p:txBody>
      </p:sp>
      <p:pic>
        <p:nvPicPr>
          <p:cNvPr id="276" name="Google Shape;276;p38"/>
          <p:cNvPicPr preferRelativeResize="0"/>
          <p:nvPr/>
        </p:nvPicPr>
        <p:blipFill rotWithShape="1">
          <a:blip r:embed="rId3">
            <a:alphaModFix/>
          </a:blip>
          <a:srcRect b="0" l="0" r="0" t="0"/>
          <a:stretch/>
        </p:blipFill>
        <p:spPr>
          <a:xfrm>
            <a:off x="1989361" y="-1"/>
            <a:ext cx="8848372" cy="57514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pic>
        <p:nvPicPr>
          <p:cNvPr id="104" name="Google Shape;104;p15"/>
          <p:cNvPicPr preferRelativeResize="0"/>
          <p:nvPr/>
        </p:nvPicPr>
        <p:blipFill rotWithShape="1">
          <a:blip r:embed="rId3">
            <a:alphaModFix/>
          </a:blip>
          <a:srcRect b="2" l="24081" r="24351" t="0"/>
          <a:stretch/>
        </p:blipFill>
        <p:spPr>
          <a:xfrm>
            <a:off x="2" y="1587"/>
            <a:ext cx="6095999" cy="6856413"/>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05" name="Google Shape;105;p15"/>
          <p:cNvSpPr txBox="1"/>
          <p:nvPr>
            <p:ph idx="1" type="body"/>
          </p:nvPr>
        </p:nvSpPr>
        <p:spPr>
          <a:xfrm>
            <a:off x="6428885" y="323385"/>
            <a:ext cx="5394815" cy="6211229"/>
          </a:xfrm>
          <a:prstGeom prst="rect">
            <a:avLst/>
          </a:prstGeom>
          <a:noFill/>
          <a:ln>
            <a:noFill/>
          </a:ln>
        </p:spPr>
        <p:txBody>
          <a:bodyPr anchorCtr="0" anchor="t" bIns="45700" lIns="91425" spcFirstLastPara="1" rIns="91425" wrap="square" tIns="45700">
            <a:normAutofit fontScale="92500" lnSpcReduction="20000"/>
          </a:bodyPr>
          <a:lstStyle/>
          <a:p>
            <a:pPr xmlns:a="http://schemas.openxmlformats.org/drawingml/2006/main" indent="0" lvl="0" marL="0" rtl="0" algn="ctr">
              <a:lnSpc>
                <a:spcPct val="90000"/>
              </a:lnSpc>
              <a:spcBef>
                <a:spcPts val="0"/>
              </a:spcBef>
              <a:spcAft>
                <a:spcPts val="0"/>
              </a:spcAft>
              <a:buClr>
                <a:schemeClr val="dk1"/>
              </a:buClr>
              <a:buSzPct val="100000"/>
              <a:buNone/>
            </a:pPr>
            <a:r xmlns:a="http://schemas.openxmlformats.org/drawingml/2006/main">
              <a:t/>
            </a:r>
            <a:endParaRPr xmlns:a="http://schemas.openxmlformats.org/drawingml/2006/main" i="1"/>
          </a:p>
          <a:p>
            <a:pPr xmlns:a="http://schemas.openxmlformats.org/drawingml/2006/main" indent="0" lvl="0" marL="0" rtl="0" algn="ctr">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i="1"/>
          </a:p>
          <a:p>
            <a:pPr xmlns:a="http://schemas.openxmlformats.org/drawingml/2006/main" indent="0" lvl="0" marL="0" rtl="0" algn="ctr">
              <a:lnSpc>
                <a:spcPct val="90000"/>
              </a:lnSpc>
              <a:spcBef>
                <a:spcPts val="1000"/>
              </a:spcBef>
              <a:spcAft>
                <a:spcPts val="0"/>
              </a:spcAft>
              <a:buClr>
                <a:schemeClr val="dk1"/>
              </a:buClr>
              <a:buSzPct val="100000"/>
              <a:buNone/>
            </a:pPr>
            <a:r xmlns:a="http://schemas.openxmlformats.org/drawingml/2006/main">
              <a:rPr i="1" lang="en" sz="3000"/>
              <a:t>“Faith leads the believer to see in the other a brother who must SUPPORT AND LOVE. By faith in God, who created the universe, creatures and all human beings —equal by his mercy—, the believer is called to express this human brotherhood, protecting creation and the entire universe and helping all people, especially the most needy and poor”</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i="1"/>
          </a:p>
          <a:p>
            <a:pPr xmlns:a="http://schemas.openxmlformats.org/drawingml/2006/main" indent="0" lvl="0" marL="0" rtl="0" algn="ctr">
              <a:lnSpc>
                <a:spcPct val="90000"/>
              </a:lnSpc>
              <a:spcBef>
                <a:spcPts val="1000"/>
              </a:spcBef>
              <a:spcAft>
                <a:spcPts val="0"/>
              </a:spcAft>
              <a:buClr>
                <a:srgbClr val="C00000"/>
              </a:buClr>
              <a:buSzPct val="100000"/>
              <a:buNone/>
            </a:pPr>
            <a:r xmlns:a="http://schemas.openxmlformats.org/drawingml/2006/main">
              <a:rPr b="1" i="1" lang="en" sz="1900">
                <a:solidFill>
                  <a:srgbClr val="C00000"/>
                </a:solidFill>
              </a:rPr>
              <a:t>Document on the</a:t>
            </a:r>
            <a:r xmlns:a="http://schemas.openxmlformats.org/drawingml/2006/main">
              <a:rPr b="1" lang="en" sz="1900">
                <a:solidFill>
                  <a:srgbClr val="C00000"/>
                </a:solidFill>
              </a:rPr>
              <a:t> </a:t>
            </a:r>
            <a:r xmlns:a="http://schemas.openxmlformats.org/drawingml/2006/main">
              <a:rPr b="1" i="1" lang="en" sz="1900">
                <a:solidFill>
                  <a:srgbClr val="C00000"/>
                </a:solidFill>
              </a:rPr>
              <a:t>human brotherhood</a:t>
            </a:r>
            <a:r xmlns:a="http://schemas.openxmlformats.org/drawingml/2006/main">
              <a:rPr b="1" lang="en" sz="1900">
                <a:solidFill>
                  <a:srgbClr val="C00000"/>
                </a:solidFill>
              </a:rPr>
              <a:t> </a:t>
            </a:r>
            <a:r xmlns:a="http://schemas.openxmlformats.org/drawingml/2006/main">
              <a:rPr b="1" i="1" lang="en" sz="1900">
                <a:solidFill>
                  <a:srgbClr val="C00000"/>
                </a:solidFill>
              </a:rPr>
              <a:t>for world peace and common coexistence. Feb 2019</a:t>
            </a:r>
            <a:endParaRPr xmlns:a="http://schemas.openxmlformats.org/drawingml/2006/main" b="1" sz="1900">
              <a:solidFill>
                <a:srgbClr val="C00000"/>
              </a:solidFill>
            </a:endParaRPr>
          </a:p>
          <a:p>
            <a:pPr xmlns:a="http://schemas.openxmlformats.org/drawingml/2006/main" indent="-122872" lvl="0" marL="228600" rtl="0" algn="l">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368300" y="1219200"/>
            <a:ext cx="6794500" cy="5080000"/>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dk1"/>
              </a:buClr>
              <a:buSzPts val="2400"/>
              <a:buFont typeface="Calibri"/>
              <a:buNone/>
            </a:pPr>
            <a:br xmlns:a="http://schemas.openxmlformats.org/drawingml/2006/main">
              <a:rPr lang="es-PE" sz="2400">
                <a:latin typeface="Calibri"/>
                <a:ea typeface="Calibri"/>
                <a:cs typeface="Calibri"/>
                <a:sym typeface="Calibri"/>
              </a:rPr>
            </a:br>
            <a:r xmlns:a="http://schemas.openxmlformats.org/drawingml/2006/main">
              <a:rPr lang="en" sz="3200">
                <a:latin typeface="Calibri"/>
                <a:ea typeface="Calibri"/>
                <a:cs typeface="Calibri"/>
                <a:sym typeface="Calibri"/>
              </a:rPr>
              <a:t>We are the species in the world most in need of </a:t>
            </a:r>
            <a:r xmlns:a="http://schemas.openxmlformats.org/drawingml/2006/main">
              <a:rPr b="1" lang="en" sz="3200">
                <a:latin typeface="Calibri"/>
                <a:ea typeface="Calibri"/>
                <a:cs typeface="Calibri"/>
                <a:sym typeface="Calibri"/>
              </a:rPr>
              <a:t>connection and care </a:t>
            </a:r>
            <a:r xmlns:a="http://schemas.openxmlformats.org/drawingml/2006/main">
              <a:rPr lang="en" sz="3200">
                <a:latin typeface="Calibri"/>
                <a:ea typeface="Calibri"/>
                <a:cs typeface="Calibri"/>
                <a:sym typeface="Calibri"/>
              </a:rPr>
              <a:t>to survive </a:t>
            </a:r>
            <a:br xmlns:a="http://schemas.openxmlformats.org/drawingml/2006/main">
              <a:rPr lang="es-PE" sz="3200">
                <a:latin typeface="Calibri"/>
                <a:ea typeface="Calibri"/>
                <a:cs typeface="Calibri"/>
                <a:sym typeface="Calibri"/>
              </a:rPr>
            </a:br>
            <a:br xmlns:a="http://schemas.openxmlformats.org/drawingml/2006/main">
              <a:rPr lang="es-PE" sz="3200">
                <a:latin typeface="Calibri"/>
                <a:ea typeface="Calibri"/>
                <a:cs typeface="Calibri"/>
                <a:sym typeface="Calibri"/>
              </a:rPr>
            </a:br>
            <a:r xmlns:a="http://schemas.openxmlformats.org/drawingml/2006/main">
              <a:rPr lang="en" sz="3200">
                <a:latin typeface="Calibri"/>
                <a:ea typeface="Calibri"/>
                <a:cs typeface="Calibri"/>
                <a:sym typeface="Calibri"/>
              </a:rPr>
              <a:t>Since before birth and for many years, we need "another" to live </a:t>
            </a:r>
            <a:br xmlns:a="http://schemas.openxmlformats.org/drawingml/2006/main">
              <a:rPr lang="es-PE" sz="3200">
                <a:latin typeface="Calibri"/>
                <a:ea typeface="Calibri"/>
                <a:cs typeface="Calibri"/>
                <a:sym typeface="Calibri"/>
              </a:rPr>
            </a:br>
            <a:br xmlns:a="http://schemas.openxmlformats.org/drawingml/2006/main">
              <a:rPr lang="es-PE" sz="3200">
                <a:latin typeface="Calibri"/>
                <a:ea typeface="Calibri"/>
                <a:cs typeface="Calibri"/>
                <a:sym typeface="Calibri"/>
              </a:rPr>
            </a:br>
            <a:r xmlns:a="http://schemas.openxmlformats.org/drawingml/2006/main">
              <a:rPr lang="en" sz="3200">
                <a:latin typeface="Calibri"/>
                <a:ea typeface="Calibri"/>
                <a:cs typeface="Calibri"/>
                <a:sym typeface="Calibri"/>
              </a:rPr>
              <a:t>We are </a:t>
            </a:r>
            <a:r xmlns:a="http://schemas.openxmlformats.org/drawingml/2006/main">
              <a:rPr b="1" lang="en" sz="3200">
                <a:latin typeface="Calibri"/>
                <a:ea typeface="Calibri"/>
                <a:cs typeface="Calibri"/>
                <a:sym typeface="Calibri"/>
              </a:rPr>
              <a:t>vulnerable creatures </a:t>
            </a:r>
            <a:r xmlns:a="http://schemas.openxmlformats.org/drawingml/2006/main">
              <a:rPr lang="en" sz="3200">
                <a:latin typeface="Calibri"/>
                <a:ea typeface="Calibri"/>
                <a:cs typeface="Calibri"/>
                <a:sym typeface="Calibri"/>
              </a:rPr>
              <a:t>in need of </a:t>
            </a:r>
            <a:r xmlns:a="http://schemas.openxmlformats.org/drawingml/2006/main">
              <a:rPr b="1" lang="en" sz="3200">
                <a:latin typeface="Calibri"/>
                <a:ea typeface="Calibri"/>
                <a:cs typeface="Calibri"/>
                <a:sym typeface="Calibri"/>
              </a:rPr>
              <a:t>interconnection </a:t>
            </a:r>
            <a:r xmlns:a="http://schemas.openxmlformats.org/drawingml/2006/main">
              <a:rPr lang="en" sz="3200">
                <a:latin typeface="Calibri"/>
                <a:ea typeface="Calibri"/>
                <a:cs typeface="Calibri"/>
                <a:sym typeface="Calibri"/>
              </a:rPr>
              <a:t>to live: the person in the center</a:t>
            </a:r>
            <a:br xmlns:a="http://schemas.openxmlformats.org/drawingml/2006/main">
              <a:rPr lang="es-PE" sz="3200">
                <a:latin typeface="Calibri"/>
                <a:ea typeface="Calibri"/>
                <a:cs typeface="Calibri"/>
                <a:sym typeface="Calibri"/>
              </a:rPr>
            </a:br>
            <a:br xmlns:a="http://schemas.openxmlformats.org/drawingml/2006/main">
              <a:rPr lang="es-PE" sz="3200">
                <a:latin typeface="Calibri"/>
                <a:ea typeface="Calibri"/>
                <a:cs typeface="Calibri"/>
                <a:sym typeface="Calibri"/>
              </a:rPr>
            </a:br>
            <a:br xmlns:a="http://schemas.openxmlformats.org/drawingml/2006/main">
              <a:rPr lang="es-PE" sz="3200">
                <a:latin typeface="Calibri"/>
                <a:ea typeface="Calibri"/>
                <a:cs typeface="Calibri"/>
                <a:sym typeface="Calibri"/>
              </a:rPr>
            </a:br>
            <a:endParaRPr xmlns:a="http://schemas.openxmlformats.org/drawingml/2006/main" sz="3200">
              <a:latin typeface="Calibri"/>
              <a:ea typeface="Calibri"/>
              <a:cs typeface="Calibri"/>
              <a:sym typeface="Calibri"/>
            </a:endParaRPr>
          </a:p>
        </p:txBody>
      </p:sp>
      <p:pic>
        <p:nvPicPr>
          <p:cNvPr id="111" name="Google Shape;111;p16"/>
          <p:cNvPicPr preferRelativeResize="0"/>
          <p:nvPr/>
        </p:nvPicPr>
        <p:blipFill rotWithShape="1">
          <a:blip r:embed="rId3">
            <a:alphaModFix/>
          </a:blip>
          <a:srcRect b="0" l="0" r="0" t="0"/>
          <a:stretch/>
        </p:blipFill>
        <p:spPr>
          <a:xfrm>
            <a:off x="7602730" y="-32795"/>
            <a:ext cx="4589270" cy="68907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17"/>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b="0" i="0" sz="1800" u="none" cap="none" strike="noStrike">
              <a:solidFill>
                <a:schemeClr val="lt1"/>
              </a:solidFill>
              <a:latin typeface="Calibri"/>
              <a:ea typeface="Calibri"/>
              <a:cs typeface="Calibri"/>
              <a:sym typeface="Calibri"/>
            </a:endParaRPr>
          </a:p>
        </p:txBody>
      </p:sp>
      <p:pic>
        <p:nvPicPr>
          <p:cNvPr descr="http://sentirmebien.com/wp/wp-content/uploads/2012/04/emocion-dolor.jpg" id="117" name="Google Shape;117;p17"/>
          <p:cNvPicPr preferRelativeResize="0"/>
          <p:nvPr/>
        </p:nvPicPr>
        <p:blipFill rotWithShape="1">
          <a:blip r:embed="rId3">
            <a:alphaModFix/>
          </a:blip>
          <a:srcRect b="717" l="0" r="0" t="23428"/>
          <a:stretch/>
        </p:blipFill>
        <p:spPr>
          <a:xfrm>
            <a:off x="2522356" y="10"/>
            <a:ext cx="9669642" cy="6857990"/>
          </a:xfrm>
          <a:prstGeom prst="rect">
            <a:avLst/>
          </a:prstGeom>
          <a:noFill/>
          <a:ln>
            <a:noFill/>
          </a:ln>
        </p:spPr>
      </p:pic>
      <p:sp>
        <p:nvSpPr>
          <p:cNvPr id="118" name="Google Shape;118;p17"/>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b="0" i="0" sz="1800" u="none" cap="none" strike="noStrike">
              <a:solidFill>
                <a:schemeClr val="lt1"/>
              </a:solidFill>
              <a:latin typeface="Calibri"/>
              <a:ea typeface="Calibri"/>
              <a:cs typeface="Calibri"/>
              <a:sym typeface="Calibri"/>
            </a:endParaRPr>
          </a:p>
        </p:txBody>
      </p:sp>
      <p:sp>
        <p:nvSpPr>
          <p:cNvPr id="119" name="Google Shape;119;p17"/>
          <p:cNvSpPr txBox="1"/>
          <p:nvPr>
            <p:ph idx="1" type="body"/>
          </p:nvPr>
        </p:nvSpPr>
        <p:spPr>
          <a:xfrm>
            <a:off x="165100" y="412750"/>
            <a:ext cx="4965700" cy="6032500"/>
          </a:xfrm>
          <a:prstGeom prst="rect">
            <a:avLst/>
          </a:prstGeom>
          <a:noFill/>
          <a:ln>
            <a:noFill/>
          </a:ln>
        </p:spPr>
        <p:txBody>
          <a:bodyPr anchorCtr="0" anchor="t" bIns="45700" lIns="91425" spcFirstLastPara="1" rIns="91425" wrap="square" tIns="45700">
            <a:normAutofit fontScale="92500"/>
          </a:bodyPr>
          <a:lstStyle/>
          <a:p>
            <a:pPr xmlns:a="http://schemas.openxmlformats.org/drawingml/2006/main" indent="0" lvl="0" marL="0" rtl="0" algn="ctr">
              <a:lnSpc>
                <a:spcPct val="90000"/>
              </a:lnSpc>
              <a:spcBef>
                <a:spcPts val="0"/>
              </a:spcBef>
              <a:spcAft>
                <a:spcPts val="0"/>
              </a:spcAft>
              <a:buClr>
                <a:srgbClr val="C00000"/>
              </a:buClr>
              <a:buSzPct val="100000"/>
              <a:buNone/>
            </a:pPr>
            <a:r xmlns:a="http://schemas.openxmlformats.org/drawingml/2006/main">
              <a:rPr b="1" lang="en">
                <a:solidFill>
                  <a:srgbClr val="C00000"/>
                </a:solidFill>
              </a:rPr>
              <a:t>THE VULNERABILITY OF THE HUMAN BEING</a:t>
            </a:r>
            <a:endParaRPr xmlns:a="http://schemas.openxmlformats.org/drawingml/2006/main"/>
          </a:p>
          <a:p>
            <a:pPr xmlns:a="http://schemas.openxmlformats.org/drawingml/2006/main" indent="0" lvl="0" marL="0" rtl="0" algn="ctr">
              <a:lnSpc>
                <a:spcPct val="90000"/>
              </a:lnSpc>
              <a:spcBef>
                <a:spcPts val="1000"/>
              </a:spcBef>
              <a:spcAft>
                <a:spcPts val="0"/>
              </a:spcAft>
              <a:buClr>
                <a:srgbClr val="C00000"/>
              </a:buClr>
              <a:buSzPct val="100000"/>
              <a:buNone/>
            </a:pPr>
            <a:r xmlns:a="http://schemas.openxmlformats.org/drawingml/2006/main">
              <a:rPr b="1" lang="en">
                <a:solidFill>
                  <a:srgbClr val="C00000"/>
                </a:solidFill>
              </a:rPr>
              <a:t>A SHARED HUMANITY</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sz="2400"/>
          </a:p>
          <a:p>
            <a:pPr xmlns:a="http://schemas.openxmlformats.org/drawingml/2006/main" indent="0" lvl="0" marL="0" rtl="0" algn="ctr">
              <a:lnSpc>
                <a:spcPct val="90000"/>
              </a:lnSpc>
              <a:spcBef>
                <a:spcPts val="1000"/>
              </a:spcBef>
              <a:spcAft>
                <a:spcPts val="0"/>
              </a:spcAft>
              <a:buClr>
                <a:schemeClr val="dk1"/>
              </a:buClr>
              <a:buSzPct val="100000"/>
              <a:buNone/>
            </a:pPr>
            <a:r xmlns:a="http://schemas.openxmlformats.org/drawingml/2006/main">
              <a:rPr lang="en" sz="2400"/>
              <a:t>It places us before the miracle of life making its way…..</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sz="2400"/>
          </a:p>
          <a:p>
            <a:pPr xmlns:a="http://schemas.openxmlformats.org/drawingml/2006/main" indent="0" lvl="0" marL="0" rtl="0" algn="ctr">
              <a:lnSpc>
                <a:spcPct val="90000"/>
              </a:lnSpc>
              <a:spcBef>
                <a:spcPts val="1000"/>
              </a:spcBef>
              <a:spcAft>
                <a:spcPts val="0"/>
              </a:spcAft>
              <a:buClr>
                <a:schemeClr val="dk1"/>
              </a:buClr>
              <a:buSzPct val="100000"/>
              <a:buNone/>
            </a:pPr>
            <a:r xmlns:a="http://schemas.openxmlformats.org/drawingml/2006/main">
              <a:rPr lang="en" sz="2400"/>
              <a:t>but also in the face of the confusion that the pain and suffering of being vulnerable (“being damaged”) generates in us.</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sz="2400"/>
          </a:p>
          <a:p>
            <a:pPr xmlns:a="http://schemas.openxmlformats.org/drawingml/2006/main" indent="0" lvl="0" marL="0" rtl="0" algn="ctr">
              <a:lnSpc>
                <a:spcPct val="90000"/>
              </a:lnSpc>
              <a:spcBef>
                <a:spcPts val="1000"/>
              </a:spcBef>
              <a:spcAft>
                <a:spcPts val="0"/>
              </a:spcAft>
              <a:buClr>
                <a:schemeClr val="dk1"/>
              </a:buClr>
              <a:buSzPct val="100000"/>
              <a:buNone/>
            </a:pPr>
            <a:r xmlns:a="http://schemas.openxmlformats.org/drawingml/2006/main">
              <a:rPr lang="en" sz="2400"/>
              <a:t>It tells us about the strength of caring for ourselves as a species, of being compassionate but also of the power to cause harm to each other ("harm") in everyday life.</a:t>
            </a:r>
            <a:endParaRPr xmlns:a="http://schemas.openxmlformats.org/drawingml/2006/main"/>
          </a:p>
          <a:p>
            <a:pPr xmlns:a="http://schemas.openxmlformats.org/drawingml/2006/main" indent="-146367" lvl="0" marL="228600" rtl="0" algn="l">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18"/>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b="0" i="0" sz="1800" u="none" cap="none" strike="noStrike">
              <a:solidFill>
                <a:schemeClr val="lt1"/>
              </a:solidFill>
              <a:latin typeface="Calibri"/>
              <a:ea typeface="Calibri"/>
              <a:cs typeface="Calibri"/>
              <a:sym typeface="Calibri"/>
            </a:endParaRPr>
          </a:p>
        </p:txBody>
      </p:sp>
      <p:pic>
        <p:nvPicPr>
          <p:cNvPr id="125" name="Google Shape;125;p18"/>
          <p:cNvPicPr preferRelativeResize="0"/>
          <p:nvPr/>
        </p:nvPicPr>
        <p:blipFill rotWithShape="1">
          <a:blip r:embed="rId3">
            <a:alphaModFix/>
          </a:blip>
          <a:srcRect b="6709" l="0" r="1" t="36553"/>
          <a:stretch/>
        </p:blipFill>
        <p:spPr>
          <a:xfrm>
            <a:off x="2522356" y="10"/>
            <a:ext cx="9669642" cy="6857990"/>
          </a:xfrm>
          <a:prstGeom prst="rect">
            <a:avLst/>
          </a:prstGeom>
          <a:noFill/>
          <a:ln>
            <a:noFill/>
          </a:ln>
        </p:spPr>
      </p:pic>
      <p:sp>
        <p:nvSpPr>
          <p:cNvPr id="126" name="Google Shape;126;p18"/>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b="0" i="0" sz="1800" u="none" cap="none" strike="noStrike">
              <a:solidFill>
                <a:schemeClr val="lt1"/>
              </a:solidFill>
              <a:latin typeface="Calibri"/>
              <a:ea typeface="Calibri"/>
              <a:cs typeface="Calibri"/>
              <a:sym typeface="Calibri"/>
            </a:endParaRPr>
          </a:p>
        </p:txBody>
      </p:sp>
      <p:sp>
        <p:nvSpPr>
          <p:cNvPr id="127" name="Google Shape;127;p18"/>
          <p:cNvSpPr txBox="1"/>
          <p:nvPr>
            <p:ph idx="1" type="body"/>
          </p:nvPr>
        </p:nvSpPr>
        <p:spPr>
          <a:xfrm>
            <a:off x="381000" y="825500"/>
            <a:ext cx="4521200" cy="5351463"/>
          </a:xfrm>
          <a:prstGeom prst="rect">
            <a:avLst/>
          </a:prstGeom>
          <a:noFill/>
          <a:ln>
            <a:noFill/>
          </a:ln>
        </p:spPr>
        <p:txBody>
          <a:bodyPr anchorCtr="0" anchor="t" bIns="45700" lIns="91425" spcFirstLastPara="1" rIns="91425" wrap="square" tIns="45700">
            <a:normAutofit fontScale="85000" lnSpcReduction="20000"/>
          </a:bodyPr>
          <a:lstStyle/>
          <a:p>
            <a:pPr xmlns:a="http://schemas.openxmlformats.org/drawingml/2006/main" indent="0" lvl="0" marL="0" rtl="0" algn="ctr">
              <a:lnSpc>
                <a:spcPct val="90000"/>
              </a:lnSpc>
              <a:spcBef>
                <a:spcPts val="0"/>
              </a:spcBef>
              <a:spcAft>
                <a:spcPts val="0"/>
              </a:spcAft>
              <a:buClr>
                <a:schemeClr val="dk1"/>
              </a:buClr>
              <a:buSzPct val="100000"/>
              <a:buNone/>
            </a:pPr>
            <a:r xmlns:a="http://schemas.openxmlformats.org/drawingml/2006/main">
              <a:rPr lang="en" sz="3600">
                <a:latin typeface="Calibri"/>
                <a:ea typeface="Calibri"/>
                <a:cs typeface="Calibri"/>
                <a:sym typeface="Calibri"/>
              </a:rPr>
              <a:t>Being able to be "cared for, calmed and comforted" is paradise for the human being. Both receiving it and knowing how to give it to others and to oneself.</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sz="3600">
              <a:latin typeface="Calibri"/>
              <a:ea typeface="Calibri"/>
              <a:cs typeface="Calibri"/>
              <a:sym typeface="Calibri"/>
            </a:endParaRPr>
          </a:p>
          <a:p>
            <a:pPr xmlns:a="http://schemas.openxmlformats.org/drawingml/2006/main" indent="0" lvl="0" marL="0" rtl="0" algn="ctr">
              <a:lnSpc>
                <a:spcPct val="90000"/>
              </a:lnSpc>
              <a:spcBef>
                <a:spcPts val="1000"/>
              </a:spcBef>
              <a:spcAft>
                <a:spcPts val="0"/>
              </a:spcAft>
              <a:buClr>
                <a:schemeClr val="dk1"/>
              </a:buClr>
              <a:buSzPct val="100000"/>
              <a:buNone/>
            </a:pPr>
            <a:r xmlns:a="http://schemas.openxmlformats.org/drawingml/2006/main">
              <a:rPr lang="en" sz="3600"/>
              <a:t>Human fraternity is recognizing the other as a vulnerable creature in need of ties that care for their "Humanity": it is the interconnection that makes us feel "part of"</a:t>
            </a:r>
            <a:endParaRPr xmlns:a="http://schemas.openxmlformats.org/drawingml/2006/main"/>
          </a:p>
          <a:p>
            <a:pPr xmlns:a="http://schemas.openxmlformats.org/drawingml/2006/main" indent="-120650" lvl="0" marL="228600" rtl="0" algn="l">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sz="2000">
              <a:latin typeface="Calibri"/>
              <a:ea typeface="Calibri"/>
              <a:cs typeface="Calibri"/>
              <a:sym typeface="Calibri"/>
            </a:endParaRPr>
          </a:p>
          <a:p>
            <a:pPr xmlns:a="http://schemas.openxmlformats.org/drawingml/2006/main" indent="-120650" lvl="0" marL="228600" rtl="0" algn="l">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sz="2000"/>
          </a:p>
          <a:p>
            <a:pPr xmlns:a="http://schemas.openxmlformats.org/drawingml/2006/main" indent="-120650" lvl="0" marL="228600" rtl="0" algn="l">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sz="2000">
              <a:latin typeface="Calibri"/>
              <a:ea typeface="Calibri"/>
              <a:cs typeface="Calibri"/>
              <a:sym typeface="Calibri"/>
            </a:endParaRPr>
          </a:p>
          <a:p>
            <a:pPr xmlns:a="http://schemas.openxmlformats.org/drawingml/2006/main" indent="-120650" lvl="0" marL="228600" rtl="0" algn="l">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sz="2000"/>
          </a:p>
          <a:p>
            <a:pPr xmlns:a="http://schemas.openxmlformats.org/drawingml/2006/main" indent="0" lvl="0" marL="0" rtl="0" algn="l">
              <a:lnSpc>
                <a:spcPct val="90000"/>
              </a:lnSpc>
              <a:spcBef>
                <a:spcPts val="1000"/>
              </a:spcBef>
              <a:spcAft>
                <a:spcPts val="0"/>
              </a:spcAft>
              <a:buClr>
                <a:schemeClr val="dk1"/>
              </a:buClr>
              <a:buSzPct val="100000"/>
              <a:buNone/>
            </a:pPr>
            <a:r xmlns:a="http://schemas.openxmlformats.org/drawingml/2006/main">
              <a:t/>
            </a:r>
            <a:endParaRPr xmlns:a="http://schemas.openxmlformats.org/drawingml/2006/main"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idx="1" type="body"/>
          </p:nvPr>
        </p:nvSpPr>
        <p:spPr>
          <a:xfrm>
            <a:off x="449317" y="977462"/>
            <a:ext cx="5047593" cy="5052356"/>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ctr">
              <a:lnSpc>
                <a:spcPct val="90000"/>
              </a:lnSpc>
              <a:spcBef>
                <a:spcPts val="0"/>
              </a:spcBef>
              <a:spcAft>
                <a:spcPts val="0"/>
              </a:spcAft>
              <a:buClr>
                <a:schemeClr val="dk1"/>
              </a:buClr>
              <a:buSzPts val="2800"/>
              <a:buNone/>
            </a:pPr>
            <a:r xmlns:a="http://schemas.openxmlformats.org/drawingml/2006/main">
              <a:rPr lang="en"/>
              <a:t>We are going to work with an image “the babies”.</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ts val="2800"/>
              <a:buNone/>
            </a:pPr>
            <a:r xmlns:a="http://schemas.openxmlformats.org/drawingml/2006/main">
              <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ts val="2800"/>
              <a:buNone/>
            </a:pPr>
            <a:r xmlns:a="http://schemas.openxmlformats.org/drawingml/2006/main">
              <a:rPr lang="en"/>
              <a:t>And it is that we have all been vulnerable babies</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ts val="2800"/>
              <a:buNone/>
            </a:pPr>
            <a:r xmlns:a="http://schemas.openxmlformats.org/drawingml/2006/main">
              <a:t/>
            </a:r>
            <a:endParaRPr xmlns:a="http://schemas.openxmlformats.org/drawingml/2006/main"/>
          </a:p>
          <a:p>
            <a:pPr xmlns:a="http://schemas.openxmlformats.org/drawingml/2006/main" indent="0" lvl="0" marL="0" rtl="0" algn="ctr">
              <a:lnSpc>
                <a:spcPct val="90000"/>
              </a:lnSpc>
              <a:spcBef>
                <a:spcPts val="1000"/>
              </a:spcBef>
              <a:spcAft>
                <a:spcPts val="0"/>
              </a:spcAft>
              <a:buClr>
                <a:schemeClr val="dk1"/>
              </a:buClr>
              <a:buSzPts val="2800"/>
              <a:buNone/>
            </a:pPr>
            <a:r xmlns:a="http://schemas.openxmlformats.org/drawingml/2006/main">
              <a:rPr lang="en"/>
              <a:t>It is also a metaphorical image: human vulnerability imagined as a baby, in my own hands or in the hands of others.</a:t>
            </a:r>
            <a:endParaRPr xmlns:a="http://schemas.openxmlformats.org/drawingml/2006/main"/>
          </a:p>
        </p:txBody>
      </p:sp>
      <p:pic>
        <p:nvPicPr>
          <p:cNvPr id="133" name="Google Shape;133;p19"/>
          <p:cNvPicPr preferRelativeResize="0"/>
          <p:nvPr/>
        </p:nvPicPr>
        <p:blipFill rotWithShape="1">
          <a:blip r:embed="rId3">
            <a:alphaModFix/>
          </a:blip>
          <a:srcRect b="0" l="0" r="0" t="0"/>
          <a:stretch/>
        </p:blipFill>
        <p:spPr>
          <a:xfrm>
            <a:off x="5826016" y="486104"/>
            <a:ext cx="5753100" cy="609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533089" y="2766218"/>
            <a:ext cx="4611287" cy="1325563"/>
          </a:xfrm>
          <a:prstGeom prst="rect">
            <a:avLst/>
          </a:prstGeom>
          <a:noFill/>
          <a:ln>
            <a:noFill/>
          </a:ln>
        </p:spPr>
        <p:txBody>
          <a:bodyPr anchorCtr="0" anchor="ctr" bIns="45700" lIns="91425" spcFirstLastPara="1" rIns="91425" wrap="square" tIns="45700">
            <a:normAutofit fontScale="90000"/>
          </a:bodyPr>
          <a:lstStyle/>
          <a:p>
            <a:pPr xmlns:a="http://schemas.openxmlformats.org/drawingml/2006/main" indent="0" lvl="0" marL="0" rtl="0" algn="ctr">
              <a:lnSpc>
                <a:spcPct val="90000"/>
              </a:lnSpc>
              <a:spcBef>
                <a:spcPts val="0"/>
              </a:spcBef>
              <a:spcAft>
                <a:spcPts val="0"/>
              </a:spcAft>
              <a:buClr>
                <a:schemeClr val="dk1"/>
              </a:buClr>
              <a:buSzPct val="100000"/>
              <a:buFont typeface="Calibri"/>
              <a:buNone/>
            </a:pPr>
            <a:r xmlns:a="http://schemas.openxmlformats.org/drawingml/2006/main">
              <a:rPr lang="en"/>
              <a:t>I invite you to spend a little while in the hands of a God who takes care of our vulnerability... or in the careful hands of the person you want</a:t>
            </a:r>
            <a:endParaRPr xmlns:a="http://schemas.openxmlformats.org/drawingml/2006/main"/>
          </a:p>
        </p:txBody>
      </p:sp>
      <p:pic>
        <p:nvPicPr>
          <p:cNvPr id="139" name="Google Shape;139;p20"/>
          <p:cNvPicPr preferRelativeResize="0"/>
          <p:nvPr/>
        </p:nvPicPr>
        <p:blipFill rotWithShape="1">
          <a:blip r:embed="rId3">
            <a:alphaModFix/>
          </a:blip>
          <a:srcRect b="0" l="0" r="0" t="0"/>
          <a:stretch/>
        </p:blipFill>
        <p:spPr>
          <a:xfrm>
            <a:off x="5838593" y="560273"/>
            <a:ext cx="6079272" cy="60792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1"/>
          <p:cNvPicPr preferRelativeResize="0"/>
          <p:nvPr/>
        </p:nvPicPr>
        <p:blipFill rotWithShape="1">
          <a:blip r:embed="rId3">
            <a:alphaModFix/>
          </a:blip>
          <a:srcRect b="0" l="0" r="13884" t="0"/>
          <a:stretch/>
        </p:blipFill>
        <p:spPr>
          <a:xfrm>
            <a:off x="921834" y="9173"/>
            <a:ext cx="10162478" cy="6848827"/>
          </a:xfrm>
          <a:prstGeom prst="rect">
            <a:avLst/>
          </a:prstGeom>
          <a:noFill/>
          <a:ln>
            <a:noFill/>
          </a:ln>
        </p:spPr>
      </p:pic>
      <p:sp>
        <p:nvSpPr>
          <p:cNvPr id="145" name="Google Shape;145;p21"/>
          <p:cNvSpPr txBox="1"/>
          <p:nvPr/>
        </p:nvSpPr>
        <p:spPr>
          <a:xfrm>
            <a:off x="6255833" y="381575"/>
            <a:ext cx="4724178" cy="646331"/>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i="0" lang="en" sz="1800" u="none" cap="none" strike="noStrike">
                <a:solidFill>
                  <a:schemeClr val="dk1"/>
                </a:solidFill>
                <a:latin typeface="Calibri"/>
                <a:ea typeface="Calibri"/>
                <a:cs typeface="Calibri"/>
                <a:sym typeface="Calibri"/>
              </a:rPr>
              <a:t>Video </a:t>
            </a:r>
            <a:br xmlns:a="http://schemas.openxmlformats.org/drawingml/2006/main">
              <a:rPr b="0" i="0" lang="es-PE" sz="1800" u="none" cap="none" strike="noStrike">
                <a:solidFill>
                  <a:schemeClr val="dk1"/>
                </a:solidFill>
                <a:latin typeface="Calibri"/>
                <a:ea typeface="Calibri"/>
                <a:cs typeface="Calibri"/>
                <a:sym typeface="Calibri"/>
              </a:rPr>
            </a:br>
            <a:r xmlns:a="http://schemas.openxmlformats.org/drawingml/2006/main">
              <a:rPr b="0" i="0" lang="en" sz="1800" u="none" cap="none" strike="noStrike">
                <a:solidFill>
                  <a:schemeClr val="dk1"/>
                </a:solidFill>
                <a:latin typeface="Calibri"/>
                <a:ea typeface="Calibri"/>
                <a:cs typeface="Calibri"/>
                <a:sym typeface="Calibri"/>
              </a:rPr>
              <a:t>https://www.youtube.com/watch?v=tldAI_85IQI</a:t>
            </a:r>
            <a:endParaRPr xmlns:a="http://schemas.openxmlformats.org/drawingml/2006/main"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